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ResultsTablesandChar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ResultsTablesandChar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ResultsTablesandChar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>
                <a:solidFill>
                  <a:schemeClr val="tx2">
                    <a:lumMod val="50000"/>
                  </a:schemeClr>
                </a:solidFill>
              </a:defRPr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Changes in Systolic and Diastolic BP</a:t>
            </a:r>
          </a:p>
        </c:rich>
      </c:tx>
      <c:layout>
        <c:manualLayout>
          <c:xMode val="edge"/>
          <c:yMode val="edge"/>
          <c:x val="0.20756366099398865"/>
          <c:y val="0"/>
        </c:manualLayout>
      </c:layout>
    </c:title>
    <c:plotArea>
      <c:layout>
        <c:manualLayout>
          <c:layoutTarget val="inner"/>
          <c:xMode val="edge"/>
          <c:yMode val="edge"/>
          <c:x val="0.12869459994710331"/>
          <c:y val="0.10030977971329012"/>
          <c:w val="0.70226760560638368"/>
          <c:h val="0.62086574319208065"/>
        </c:manualLayout>
      </c:layout>
      <c:lineChart>
        <c:grouping val="standard"/>
        <c:ser>
          <c:idx val="0"/>
          <c:order val="0"/>
          <c:tx>
            <c:strRef>
              <c:f>Sheet1!$C$12:$D$12</c:f>
              <c:strCache>
                <c:ptCount val="1"/>
                <c:pt idx="0">
                  <c:v>Unrecovered CAP: Systolic</c:v>
                </c:pt>
              </c:strCache>
            </c:strRef>
          </c:tx>
          <c:cat>
            <c:strRef>
              <c:f>Sheet1!$E$11:$G$11</c:f>
              <c:strCache>
                <c:ptCount val="3"/>
                <c:pt idx="0">
                  <c:v>Baseline </c:v>
                </c:pt>
                <c:pt idx="1">
                  <c:v>SCI Active</c:v>
                </c:pt>
                <c:pt idx="2">
                  <c:v>Maximum BP in SCI Active </c:v>
                </c:pt>
              </c:strCache>
            </c:strRef>
          </c:cat>
          <c:val>
            <c:numRef>
              <c:f>Sheet1!$E$12:$G$12</c:f>
              <c:numCache>
                <c:formatCode>General</c:formatCode>
                <c:ptCount val="3"/>
                <c:pt idx="0">
                  <c:v>110.82</c:v>
                </c:pt>
                <c:pt idx="1">
                  <c:v>123.05</c:v>
                </c:pt>
                <c:pt idx="2">
                  <c:v>126.35</c:v>
                </c:pt>
              </c:numCache>
            </c:numRef>
          </c:val>
        </c:ser>
        <c:ser>
          <c:idx val="1"/>
          <c:order val="1"/>
          <c:tx>
            <c:strRef>
              <c:f>Sheet1!$C$13:$D$13</c:f>
              <c:strCache>
                <c:ptCount val="1"/>
                <c:pt idx="0">
                  <c:v>Unrecovered CAP: Diastolic</c:v>
                </c:pt>
              </c:strCache>
            </c:strRef>
          </c:tx>
          <c:cat>
            <c:strRef>
              <c:f>Sheet1!$E$11:$G$11</c:f>
              <c:strCache>
                <c:ptCount val="3"/>
                <c:pt idx="0">
                  <c:v>Baseline </c:v>
                </c:pt>
                <c:pt idx="1">
                  <c:v>SCI Active</c:v>
                </c:pt>
                <c:pt idx="2">
                  <c:v>Maximum BP in SCI Active </c:v>
                </c:pt>
              </c:strCache>
            </c:strRef>
          </c:cat>
          <c:val>
            <c:numRef>
              <c:f>Sheet1!$E$13:$G$13</c:f>
              <c:numCache>
                <c:formatCode>General</c:formatCode>
                <c:ptCount val="3"/>
                <c:pt idx="0">
                  <c:v>62.690000000000012</c:v>
                </c:pt>
                <c:pt idx="1">
                  <c:v>73.900000000000006</c:v>
                </c:pt>
                <c:pt idx="2">
                  <c:v>77.900000000000006</c:v>
                </c:pt>
              </c:numCache>
            </c:numRef>
          </c:val>
        </c:ser>
        <c:ser>
          <c:idx val="2"/>
          <c:order val="2"/>
          <c:tx>
            <c:strRef>
              <c:f>Sheet1!$C$14:$D$14</c:f>
              <c:strCache>
                <c:ptCount val="1"/>
                <c:pt idx="0">
                  <c:v>Recovered CAP: Systolic</c:v>
                </c:pt>
              </c:strCache>
            </c:strRef>
          </c:tx>
          <c:cat>
            <c:strRef>
              <c:f>Sheet1!$E$11:$G$11</c:f>
              <c:strCache>
                <c:ptCount val="3"/>
                <c:pt idx="0">
                  <c:v>Baseline </c:v>
                </c:pt>
                <c:pt idx="1">
                  <c:v>SCI Active</c:v>
                </c:pt>
                <c:pt idx="2">
                  <c:v>Maximum BP in SCI Active </c:v>
                </c:pt>
              </c:strCache>
            </c:strRef>
          </c:cat>
          <c:val>
            <c:numRef>
              <c:f>Sheet1!$E$14:$G$14</c:f>
              <c:numCache>
                <c:formatCode>General</c:formatCode>
                <c:ptCount val="3"/>
                <c:pt idx="0">
                  <c:v>115.55</c:v>
                </c:pt>
                <c:pt idx="1">
                  <c:v>128.57</c:v>
                </c:pt>
                <c:pt idx="2">
                  <c:v>132.49</c:v>
                </c:pt>
              </c:numCache>
            </c:numRef>
          </c:val>
        </c:ser>
        <c:ser>
          <c:idx val="3"/>
          <c:order val="3"/>
          <c:tx>
            <c:strRef>
              <c:f>Sheet1!$C$15:$D$15</c:f>
              <c:strCache>
                <c:ptCount val="1"/>
                <c:pt idx="0">
                  <c:v>Recovered CAP: Diastolic</c:v>
                </c:pt>
              </c:strCache>
            </c:strRef>
          </c:tx>
          <c:cat>
            <c:strRef>
              <c:f>Sheet1!$E$11:$G$11</c:f>
              <c:strCache>
                <c:ptCount val="3"/>
                <c:pt idx="0">
                  <c:v>Baseline </c:v>
                </c:pt>
                <c:pt idx="1">
                  <c:v>SCI Active</c:v>
                </c:pt>
                <c:pt idx="2">
                  <c:v>Maximum BP in SCI Active </c:v>
                </c:pt>
              </c:strCache>
            </c:strRef>
          </c:cat>
          <c:val>
            <c:numRef>
              <c:f>Sheet1!$E$15:$G$15</c:f>
              <c:numCache>
                <c:formatCode>General</c:formatCode>
                <c:ptCount val="3"/>
                <c:pt idx="0">
                  <c:v>63.09</c:v>
                </c:pt>
                <c:pt idx="1">
                  <c:v>73.679999999999978</c:v>
                </c:pt>
                <c:pt idx="2">
                  <c:v>77.34</c:v>
                </c:pt>
              </c:numCache>
            </c:numRef>
          </c:val>
        </c:ser>
        <c:ser>
          <c:idx val="4"/>
          <c:order val="4"/>
          <c:tx>
            <c:strRef>
              <c:f>Sheet1!$C$16:$D$16</c:f>
              <c:strCache>
                <c:ptCount val="1"/>
                <c:pt idx="0">
                  <c:v>Well:  Systolic</c:v>
                </c:pt>
              </c:strCache>
            </c:strRef>
          </c:tx>
          <c:cat>
            <c:strRef>
              <c:f>Sheet1!$E$11:$G$11</c:f>
              <c:strCache>
                <c:ptCount val="3"/>
                <c:pt idx="0">
                  <c:v>Baseline </c:v>
                </c:pt>
                <c:pt idx="1">
                  <c:v>SCI Active</c:v>
                </c:pt>
                <c:pt idx="2">
                  <c:v>Maximum BP in SCI Active </c:v>
                </c:pt>
              </c:strCache>
            </c:strRef>
          </c:cat>
          <c:val>
            <c:numRef>
              <c:f>Sheet1!$E$16:$G$16</c:f>
              <c:numCache>
                <c:formatCode>General</c:formatCode>
                <c:ptCount val="3"/>
                <c:pt idx="0">
                  <c:v>111.21000000000002</c:v>
                </c:pt>
                <c:pt idx="1">
                  <c:v>123.72</c:v>
                </c:pt>
                <c:pt idx="2">
                  <c:v>126.61</c:v>
                </c:pt>
              </c:numCache>
            </c:numRef>
          </c:val>
        </c:ser>
        <c:ser>
          <c:idx val="5"/>
          <c:order val="5"/>
          <c:tx>
            <c:strRef>
              <c:f>Sheet1!$C$17:$D$17</c:f>
              <c:strCache>
                <c:ptCount val="1"/>
                <c:pt idx="0">
                  <c:v>Well:  Diastolic</c:v>
                </c:pt>
              </c:strCache>
            </c:strRef>
          </c:tx>
          <c:cat>
            <c:strRef>
              <c:f>Sheet1!$E$11:$G$11</c:f>
              <c:strCache>
                <c:ptCount val="3"/>
                <c:pt idx="0">
                  <c:v>Baseline </c:v>
                </c:pt>
                <c:pt idx="1">
                  <c:v>SCI Active</c:v>
                </c:pt>
                <c:pt idx="2">
                  <c:v>Maximum BP in SCI Active </c:v>
                </c:pt>
              </c:strCache>
            </c:strRef>
          </c:cat>
          <c:val>
            <c:numRef>
              <c:f>Sheet1!$E$17:$G$17</c:f>
              <c:numCache>
                <c:formatCode>General</c:formatCode>
                <c:ptCount val="3"/>
                <c:pt idx="0">
                  <c:v>60.879999999999995</c:v>
                </c:pt>
                <c:pt idx="1">
                  <c:v>73.38</c:v>
                </c:pt>
                <c:pt idx="2">
                  <c:v>78.06</c:v>
                </c:pt>
              </c:numCache>
            </c:numRef>
          </c:val>
        </c:ser>
        <c:marker val="1"/>
        <c:axId val="78397440"/>
        <c:axId val="78399360"/>
      </c:lineChart>
      <c:catAx>
        <c:axId val="7839744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>
                    <a:solidFill>
                      <a:schemeClr val="tx2">
                        <a:lumMod val="50000"/>
                      </a:schemeClr>
                    </a:solidFill>
                  </a:defRPr>
                </a:pPr>
                <a:r>
                  <a:rPr lang="en-US" sz="1200">
                    <a:solidFill>
                      <a:schemeClr val="tx2">
                        <a:lumMod val="50000"/>
                      </a:schemeClr>
                    </a:solidFill>
                  </a:rPr>
                  <a:t>Experiment</a:t>
                </a:r>
                <a:r>
                  <a:rPr lang="en-US" sz="1200" baseline="0">
                    <a:solidFill>
                      <a:schemeClr val="tx2">
                        <a:lumMod val="50000"/>
                      </a:schemeClr>
                    </a:solidFill>
                  </a:rPr>
                  <a:t> Phases </a:t>
                </a:r>
                <a:endParaRPr lang="en-US" sz="1200">
                  <a:solidFill>
                    <a:schemeClr val="tx2">
                      <a:lumMod val="50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0.39076691432379834"/>
              <c:y val="0.79797154422942262"/>
            </c:manualLayout>
          </c:layout>
        </c:title>
        <c:tickLblPos val="nextTo"/>
        <c:txPr>
          <a:bodyPr/>
          <a:lstStyle/>
          <a:p>
            <a:pPr>
              <a:defRPr>
                <a:solidFill>
                  <a:schemeClr val="tx2">
                    <a:lumMod val="50000"/>
                  </a:schemeClr>
                </a:solidFill>
              </a:defRPr>
            </a:pPr>
            <a:endParaRPr lang="en-US"/>
          </a:p>
        </c:txPr>
        <c:crossAx val="78399360"/>
        <c:crosses val="autoZero"/>
        <c:auto val="1"/>
        <c:lblAlgn val="ctr"/>
        <c:lblOffset val="100"/>
      </c:catAx>
      <c:valAx>
        <c:axId val="7839936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>
                    <a:solidFill>
                      <a:schemeClr val="tx2">
                        <a:lumMod val="50000"/>
                      </a:schemeClr>
                    </a:solidFill>
                  </a:defRPr>
                </a:pPr>
                <a:r>
                  <a:rPr lang="en-US" sz="1200">
                    <a:solidFill>
                      <a:schemeClr val="tx2">
                        <a:lumMod val="50000"/>
                      </a:schemeClr>
                    </a:solidFill>
                  </a:rPr>
                  <a:t>Systolic and Diastolic BP</a:t>
                </a:r>
                <a:r>
                  <a:rPr lang="en-US" sz="1200" baseline="0">
                    <a:solidFill>
                      <a:schemeClr val="tx2">
                        <a:lumMod val="50000"/>
                      </a:schemeClr>
                    </a:solidFill>
                  </a:rPr>
                  <a:t> Means</a:t>
                </a:r>
                <a:r>
                  <a:rPr lang="en-US" sz="1200">
                    <a:solidFill>
                      <a:schemeClr val="tx2">
                        <a:lumMod val="50000"/>
                      </a:schemeClr>
                    </a:solidFill>
                  </a:rPr>
                  <a:t> (mmHG)</a:t>
                </a:r>
              </a:p>
            </c:rich>
          </c:tx>
          <c:layout>
            <c:manualLayout>
              <c:xMode val="edge"/>
              <c:yMode val="edge"/>
              <c:x val="8.4995625546807601E-3"/>
              <c:y val="0.14650066388760241"/>
            </c:manualLayout>
          </c:layout>
        </c:title>
        <c:numFmt formatCode="#,##0.00" sourceLinked="0"/>
        <c:majorTickMark val="cross"/>
        <c:tickLblPos val="nextTo"/>
        <c:spPr>
          <a:ln>
            <a:solidFill>
              <a:srgbClr val="4F81BD">
                <a:alpha val="71000"/>
              </a:srgbClr>
            </a:solidFill>
          </a:ln>
        </c:spPr>
        <c:txPr>
          <a:bodyPr/>
          <a:lstStyle/>
          <a:p>
            <a:pPr>
              <a:defRPr>
                <a:solidFill>
                  <a:schemeClr val="tx2">
                    <a:lumMod val="50000"/>
                  </a:schemeClr>
                </a:solidFill>
              </a:defRPr>
            </a:pPr>
            <a:endParaRPr lang="en-US"/>
          </a:p>
        </c:txPr>
        <c:crossAx val="78397440"/>
        <c:crosses val="autoZero"/>
        <c:crossBetween val="between"/>
        <c:majorUnit val="20"/>
        <c:minorUnit val="2"/>
      </c:valAx>
    </c:plotArea>
    <c:legend>
      <c:legendPos val="b"/>
      <c:legendEntry>
        <c:idx val="0"/>
        <c:txPr>
          <a:bodyPr/>
          <a:lstStyle/>
          <a:p>
            <a:pPr>
              <a:defRPr>
                <a:solidFill>
                  <a:schemeClr val="tx2">
                    <a:lumMod val="50000"/>
                  </a:schemeClr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chemeClr val="tx2">
                    <a:lumMod val="50000"/>
                  </a:schemeClr>
                </a:solidFill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>
                <a:solidFill>
                  <a:schemeClr val="tx2">
                    <a:lumMod val="50000"/>
                  </a:schemeClr>
                </a:solidFill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>
                <a:solidFill>
                  <a:schemeClr val="tx2">
                    <a:lumMod val="50000"/>
                  </a:schemeClr>
                </a:solidFill>
              </a:defRPr>
            </a:pPr>
            <a:endParaRPr lang="en-US"/>
          </a:p>
        </c:txPr>
      </c:legendEntry>
      <c:legendEntry>
        <c:idx val="4"/>
        <c:txPr>
          <a:bodyPr/>
          <a:lstStyle/>
          <a:p>
            <a:pPr>
              <a:defRPr>
                <a:solidFill>
                  <a:schemeClr val="tx2">
                    <a:lumMod val="50000"/>
                  </a:schemeClr>
                </a:solidFill>
              </a:defRPr>
            </a:pPr>
            <a:endParaRPr lang="en-US"/>
          </a:p>
        </c:txPr>
      </c:legendEntry>
      <c:legendEntry>
        <c:idx val="5"/>
        <c:txPr>
          <a:bodyPr/>
          <a:lstStyle/>
          <a:p>
            <a:pPr>
              <a:defRPr>
                <a:solidFill>
                  <a:schemeClr val="tx2">
                    <a:lumMod val="50000"/>
                  </a:schemeClr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4.861846814602732E-2"/>
          <c:y val="0.86115815783330785"/>
          <c:w val="0.87035803216905883"/>
          <c:h val="0.10235582808114278"/>
        </c:manualLayout>
      </c:layout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2412729658792652"/>
          <c:y val="2.8252405949256338E-2"/>
          <c:w val="0.53413648293963256"/>
          <c:h val="0.74172061825605295"/>
        </c:manualLayout>
      </c:layout>
      <c:lineChart>
        <c:grouping val="standard"/>
        <c:ser>
          <c:idx val="0"/>
          <c:order val="0"/>
          <c:tx>
            <c:strRef>
              <c:f>Sheet1!$R$5</c:f>
              <c:strCache>
                <c:ptCount val="1"/>
                <c:pt idx="0">
                  <c:v>Wells</c:v>
                </c:pt>
              </c:strCache>
            </c:strRef>
          </c:tx>
          <c:cat>
            <c:strRef>
              <c:f>Sheet1!$S$4:$T$4</c:f>
              <c:strCache>
                <c:ptCount val="2"/>
                <c:pt idx="0">
                  <c:v>Positive Affect Time 1 (SER PA mean score)</c:v>
                </c:pt>
                <c:pt idx="1">
                  <c:v>Positive Affect Time 2 (SER PA mean score)</c:v>
                </c:pt>
              </c:strCache>
            </c:strRef>
          </c:cat>
          <c:val>
            <c:numRef>
              <c:f>Sheet1!$S$5:$T$5</c:f>
              <c:numCache>
                <c:formatCode>####.0000</c:formatCode>
                <c:ptCount val="2"/>
                <c:pt idx="0">
                  <c:v>2.5070785070785084</c:v>
                </c:pt>
                <c:pt idx="1">
                  <c:v>1.7056878306878307</c:v>
                </c:pt>
              </c:numCache>
            </c:numRef>
          </c:val>
        </c:ser>
        <c:ser>
          <c:idx val="1"/>
          <c:order val="1"/>
          <c:tx>
            <c:strRef>
              <c:f>Sheet1!$R$6</c:f>
              <c:strCache>
                <c:ptCount val="1"/>
                <c:pt idx="0">
                  <c:v>Resolved CAP</c:v>
                </c:pt>
              </c:strCache>
            </c:strRef>
          </c:tx>
          <c:cat>
            <c:strRef>
              <c:f>Sheet1!$S$4:$T$4</c:f>
              <c:strCache>
                <c:ptCount val="2"/>
                <c:pt idx="0">
                  <c:v>Positive Affect Time 1 (SER PA mean score)</c:v>
                </c:pt>
                <c:pt idx="1">
                  <c:v>Positive Affect Time 2 (SER PA mean score)</c:v>
                </c:pt>
              </c:strCache>
            </c:strRef>
          </c:cat>
          <c:val>
            <c:numRef>
              <c:f>Sheet1!$S$6:$T$6</c:f>
              <c:numCache>
                <c:formatCode>####.0000</c:formatCode>
                <c:ptCount val="2"/>
                <c:pt idx="0">
                  <c:v>2.4633053221288517</c:v>
                </c:pt>
                <c:pt idx="1">
                  <c:v>1.9296918767507001</c:v>
                </c:pt>
              </c:numCache>
            </c:numRef>
          </c:val>
        </c:ser>
        <c:ser>
          <c:idx val="2"/>
          <c:order val="2"/>
          <c:tx>
            <c:strRef>
              <c:f>Sheet1!$R$7</c:f>
              <c:strCache>
                <c:ptCount val="1"/>
                <c:pt idx="0">
                  <c:v>Unresolved CAP</c:v>
                </c:pt>
              </c:strCache>
            </c:strRef>
          </c:tx>
          <c:cat>
            <c:strRef>
              <c:f>Sheet1!$S$4:$T$4</c:f>
              <c:strCache>
                <c:ptCount val="2"/>
                <c:pt idx="0">
                  <c:v>Positive Affect Time 1 (SER PA mean score)</c:v>
                </c:pt>
                <c:pt idx="1">
                  <c:v>Positive Affect Time 2 (SER PA mean score)</c:v>
                </c:pt>
              </c:strCache>
            </c:strRef>
          </c:cat>
          <c:val>
            <c:numRef>
              <c:f>Sheet1!$S$7:$T$7</c:f>
              <c:numCache>
                <c:formatCode>####.0000</c:formatCode>
                <c:ptCount val="2"/>
                <c:pt idx="0">
                  <c:v>2.4047619047619055</c:v>
                </c:pt>
                <c:pt idx="1">
                  <c:v>1.7175536881419218</c:v>
                </c:pt>
              </c:numCache>
            </c:numRef>
          </c:val>
        </c:ser>
        <c:marker val="1"/>
        <c:axId val="78436608"/>
        <c:axId val="73146368"/>
      </c:lineChart>
      <c:catAx>
        <c:axId val="78436608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solidFill>
                  <a:schemeClr val="tx2">
                    <a:lumMod val="50000"/>
                  </a:schemeClr>
                </a:solidFill>
              </a:defRPr>
            </a:pPr>
            <a:endParaRPr lang="en-US"/>
          </a:p>
        </c:txPr>
        <c:crossAx val="73146368"/>
        <c:crosses val="autoZero"/>
        <c:auto val="1"/>
        <c:lblAlgn val="ctr"/>
        <c:lblOffset val="100"/>
      </c:catAx>
      <c:valAx>
        <c:axId val="73146368"/>
        <c:scaling>
          <c:orientation val="minMax"/>
          <c:max val="4"/>
          <c:min val="1"/>
        </c:scaling>
        <c:axPos val="l"/>
        <c:majorGridlines/>
        <c:numFmt formatCode="####.0000" sourceLinked="1"/>
        <c:tickLblPos val="nextTo"/>
        <c:txPr>
          <a:bodyPr/>
          <a:lstStyle/>
          <a:p>
            <a:pPr>
              <a:defRPr>
                <a:solidFill>
                  <a:schemeClr val="tx2">
                    <a:lumMod val="50000"/>
                  </a:schemeClr>
                </a:solidFill>
              </a:defRPr>
            </a:pPr>
            <a:endParaRPr lang="en-US"/>
          </a:p>
        </c:txPr>
        <c:crossAx val="78436608"/>
        <c:crosses val="autoZero"/>
        <c:crossBetween val="between"/>
        <c:majorUnit val="1"/>
      </c:valAx>
    </c:plotArea>
    <c:legend>
      <c:legendPos val="r"/>
      <c:legendEntry>
        <c:idx val="0"/>
        <c:txPr>
          <a:bodyPr/>
          <a:lstStyle/>
          <a:p>
            <a:pPr>
              <a:defRPr>
                <a:solidFill>
                  <a:schemeClr val="tx2">
                    <a:lumMod val="50000"/>
                  </a:schemeClr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chemeClr val="tx2">
                    <a:lumMod val="50000"/>
                  </a:schemeClr>
                </a:solidFill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>
                <a:solidFill>
                  <a:schemeClr val="tx2">
                    <a:lumMod val="50000"/>
                  </a:schemeClr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.686041557305338"/>
          <c:y val="0.11516477107028332"/>
          <c:w val="0.28062510936132984"/>
          <c:h val="0.25115157480314959"/>
        </c:manualLayout>
      </c:layout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2412729658792652"/>
          <c:y val="2.8252405949256338E-2"/>
          <c:w val="0.53413648293963256"/>
          <c:h val="0.68521580635753865"/>
        </c:manualLayout>
      </c:layout>
      <c:lineChart>
        <c:grouping val="standard"/>
        <c:ser>
          <c:idx val="0"/>
          <c:order val="0"/>
          <c:tx>
            <c:strRef>
              <c:f>Sheet1!$X$5</c:f>
              <c:strCache>
                <c:ptCount val="1"/>
                <c:pt idx="0">
                  <c:v>Wells</c:v>
                </c:pt>
              </c:strCache>
            </c:strRef>
          </c:tx>
          <c:cat>
            <c:strRef>
              <c:f>Sheet1!$Y$4:$Z$4</c:f>
              <c:strCache>
                <c:ptCount val="2"/>
                <c:pt idx="0">
                  <c:v>Negative Affect Time 1 (SER NA mean score)</c:v>
                </c:pt>
                <c:pt idx="1">
                  <c:v>Negative Affect Time 2 (SER NA mean score)</c:v>
                </c:pt>
              </c:strCache>
            </c:strRef>
          </c:cat>
          <c:val>
            <c:numRef>
              <c:f>Sheet1!$Y$5:$Z$5</c:f>
              <c:numCache>
                <c:formatCode>####.0000</c:formatCode>
                <c:ptCount val="2"/>
                <c:pt idx="0">
                  <c:v>1.14527027027027</c:v>
                </c:pt>
                <c:pt idx="1">
                  <c:v>1.6106150793650833</c:v>
                </c:pt>
              </c:numCache>
            </c:numRef>
          </c:val>
        </c:ser>
        <c:ser>
          <c:idx val="1"/>
          <c:order val="1"/>
          <c:tx>
            <c:strRef>
              <c:f>Sheet1!$X$6</c:f>
              <c:strCache>
                <c:ptCount val="1"/>
                <c:pt idx="0">
                  <c:v>Resolved CAP</c:v>
                </c:pt>
              </c:strCache>
            </c:strRef>
          </c:tx>
          <c:cat>
            <c:strRef>
              <c:f>Sheet1!$Y$4:$Z$4</c:f>
              <c:strCache>
                <c:ptCount val="2"/>
                <c:pt idx="0">
                  <c:v>Negative Affect Time 1 (SER NA mean score)</c:v>
                </c:pt>
                <c:pt idx="1">
                  <c:v>Negative Affect Time 2 (SER NA mean score)</c:v>
                </c:pt>
              </c:strCache>
            </c:strRef>
          </c:cat>
          <c:val>
            <c:numRef>
              <c:f>Sheet1!$Y$6:$Z$6</c:f>
              <c:numCache>
                <c:formatCode>####.0000</c:formatCode>
                <c:ptCount val="2"/>
                <c:pt idx="0">
                  <c:v>1.1501400560224093</c:v>
                </c:pt>
                <c:pt idx="1">
                  <c:v>1.5764705882352943</c:v>
                </c:pt>
              </c:numCache>
            </c:numRef>
          </c:val>
        </c:ser>
        <c:ser>
          <c:idx val="2"/>
          <c:order val="2"/>
          <c:tx>
            <c:strRef>
              <c:f>Sheet1!$X$7</c:f>
              <c:strCache>
                <c:ptCount val="1"/>
                <c:pt idx="0">
                  <c:v>Unresolved CAP</c:v>
                </c:pt>
              </c:strCache>
            </c:strRef>
          </c:tx>
          <c:cat>
            <c:strRef>
              <c:f>Sheet1!$Y$4:$Z$4</c:f>
              <c:strCache>
                <c:ptCount val="2"/>
                <c:pt idx="0">
                  <c:v>Negative Affect Time 1 (SER NA mean score)</c:v>
                </c:pt>
                <c:pt idx="1">
                  <c:v>Negative Affect Time 2 (SER NA mean score)</c:v>
                </c:pt>
              </c:strCache>
            </c:strRef>
          </c:cat>
          <c:val>
            <c:numRef>
              <c:f>Sheet1!$Y$7:$Z$7</c:f>
              <c:numCache>
                <c:formatCode>####.0000</c:formatCode>
                <c:ptCount val="2"/>
                <c:pt idx="0">
                  <c:v>1.3367346938775473</c:v>
                </c:pt>
                <c:pt idx="1">
                  <c:v>1.8864285714285756</c:v>
                </c:pt>
              </c:numCache>
            </c:numRef>
          </c:val>
        </c:ser>
        <c:marker val="1"/>
        <c:axId val="73185536"/>
        <c:axId val="73191424"/>
      </c:lineChart>
      <c:catAx>
        <c:axId val="73185536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solidFill>
                  <a:schemeClr val="tx2">
                    <a:lumMod val="50000"/>
                  </a:schemeClr>
                </a:solidFill>
              </a:defRPr>
            </a:pPr>
            <a:endParaRPr lang="en-US"/>
          </a:p>
        </c:txPr>
        <c:crossAx val="73191424"/>
        <c:crosses val="autoZero"/>
        <c:auto val="1"/>
        <c:lblAlgn val="ctr"/>
        <c:lblOffset val="100"/>
      </c:catAx>
      <c:valAx>
        <c:axId val="73191424"/>
        <c:scaling>
          <c:orientation val="minMax"/>
          <c:max val="5"/>
          <c:min val="1"/>
        </c:scaling>
        <c:axPos val="l"/>
        <c:majorGridlines/>
        <c:numFmt formatCode="####.0000" sourceLinked="1"/>
        <c:tickLblPos val="nextTo"/>
        <c:txPr>
          <a:bodyPr/>
          <a:lstStyle/>
          <a:p>
            <a:pPr>
              <a:defRPr>
                <a:solidFill>
                  <a:schemeClr val="tx2">
                    <a:lumMod val="50000"/>
                  </a:schemeClr>
                </a:solidFill>
              </a:defRPr>
            </a:pPr>
            <a:endParaRPr lang="en-US"/>
          </a:p>
        </c:txPr>
        <c:crossAx val="73185536"/>
        <c:crosses val="autoZero"/>
        <c:crossBetween val="between"/>
        <c:majorUnit val="1"/>
      </c:valAx>
    </c:plotArea>
    <c:legend>
      <c:legendPos val="r"/>
      <c:legendEntry>
        <c:idx val="0"/>
        <c:txPr>
          <a:bodyPr/>
          <a:lstStyle/>
          <a:p>
            <a:pPr>
              <a:defRPr>
                <a:solidFill>
                  <a:schemeClr val="tx2">
                    <a:lumMod val="50000"/>
                  </a:schemeClr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chemeClr val="tx2">
                    <a:lumMod val="50000"/>
                  </a:schemeClr>
                </a:solidFill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>
                <a:solidFill>
                  <a:schemeClr val="tx2">
                    <a:lumMod val="50000"/>
                  </a:schemeClr>
                </a:solidFill>
              </a:defRPr>
            </a:pPr>
            <a:endParaRPr lang="en-US"/>
          </a:p>
        </c:txPr>
      </c:legendEntry>
      <c:layout/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9112436-5053-4798-B216-F14316DBF270}" type="datetimeFigureOut">
              <a:rPr lang="en-US" smtClean="0"/>
              <a:pPr/>
              <a:t>5/1/2010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A3E7D63-1458-45DD-93A6-E15ADF9225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9112436-5053-4798-B216-F14316DBF270}" type="datetimeFigureOut">
              <a:rPr lang="en-US" smtClean="0"/>
              <a:pPr/>
              <a:t>5/1/2010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A3E7D63-1458-45DD-93A6-E15ADF9225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9112436-5053-4798-B216-F14316DBF270}" type="datetimeFigureOut">
              <a:rPr lang="en-US" smtClean="0"/>
              <a:pPr/>
              <a:t>5/1/2010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A3E7D63-1458-45DD-93A6-E15ADF9225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12436-5053-4798-B216-F14316DBF270}" type="datetimeFigureOut">
              <a:rPr lang="en-US" smtClean="0"/>
              <a:pPr/>
              <a:t>5/1/2010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E7D63-1458-45DD-93A6-E15ADF9225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12436-5053-4798-B216-F14316DBF270}" type="datetimeFigureOut">
              <a:rPr lang="en-US" smtClean="0"/>
              <a:pPr/>
              <a:t>5/1/2010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E7D63-1458-45DD-93A6-E15ADF9225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9112436-5053-4798-B216-F14316DBF270}" type="datetimeFigureOut">
              <a:rPr lang="en-US" smtClean="0"/>
              <a:pPr/>
              <a:t>5/1/2010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A3E7D63-1458-45DD-93A6-E15ADF9225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12436-5053-4798-B216-F14316DBF270}" type="datetimeFigureOut">
              <a:rPr lang="en-US" smtClean="0"/>
              <a:pPr/>
              <a:t>5/1/2010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E7D63-1458-45DD-93A6-E15ADF9225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9112436-5053-4798-B216-F14316DBF270}" type="datetimeFigureOut">
              <a:rPr lang="en-US" smtClean="0"/>
              <a:pPr/>
              <a:t>5/1/2010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A3E7D63-1458-45DD-93A6-E15ADF9225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9112436-5053-4798-B216-F14316DBF270}" type="datetimeFigureOut">
              <a:rPr lang="en-US" smtClean="0"/>
              <a:pPr/>
              <a:t>5/1/2010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A3E7D63-1458-45DD-93A6-E15ADF9225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12436-5053-4798-B216-F14316DBF270}" type="datetimeFigureOut">
              <a:rPr lang="en-US" smtClean="0"/>
              <a:pPr/>
              <a:t>5/1/2010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E7D63-1458-45DD-93A6-E15ADF9225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12436-5053-4798-B216-F14316DBF270}" type="datetimeFigureOut">
              <a:rPr lang="en-US" smtClean="0"/>
              <a:pPr/>
              <a:t>5/1/2010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E7D63-1458-45DD-93A6-E15ADF9225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9112436-5053-4798-B216-F14316DBF270}" type="datetimeFigureOut">
              <a:rPr lang="en-US" smtClean="0"/>
              <a:pPr/>
              <a:t>5/1/2010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A3E7D63-1458-45DD-93A6-E15ADF92250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429000"/>
            <a:ext cx="7851648" cy="121920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b="1" dirty="0" smtClean="0"/>
              <a:t>The </a:t>
            </a:r>
            <a:r>
              <a:rPr lang="en-US" sz="4800" b="1" dirty="0" smtClean="0"/>
              <a:t>Impact of Stress on Autonomic Functioning in Chronic Abdominal Pain Patients</a:t>
            </a:r>
            <a:r>
              <a:rPr lang="en-US" sz="5400" b="1" dirty="0" smtClean="0"/>
              <a:t/>
            </a:r>
            <a:br>
              <a:rPr lang="en-US" sz="5400" b="1" dirty="0" smtClean="0"/>
            </a:b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724400"/>
            <a:ext cx="7854696" cy="1600200"/>
          </a:xfrm>
        </p:spPr>
        <p:txBody>
          <a:bodyPr>
            <a:normAutofit fontScale="40000" lnSpcReduction="20000"/>
          </a:bodyPr>
          <a:lstStyle/>
          <a:p>
            <a:pPr algn="ctr"/>
            <a:r>
              <a:rPr lang="en-US" sz="5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Davlyn</a:t>
            </a:r>
            <a:r>
              <a:rPr lang="en-US" sz="5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M. Tillman</a:t>
            </a:r>
          </a:p>
          <a:p>
            <a:endParaRPr lang="en-US" sz="5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US" sz="5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Under the Direction of Dr. Lynn Walker </a:t>
            </a:r>
          </a:p>
          <a:p>
            <a:r>
              <a:rPr lang="en-US" sz="5100" b="1" dirty="0" smtClean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dirty="0" smtClean="0"/>
              <a:t>Introduction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8229600" cy="50749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The main topic of this study was Chronic Abdominal Pain. </a:t>
            </a:r>
            <a:r>
              <a:rPr lang="en-US" dirty="0"/>
              <a:t>Chronic abdominal pain (CAP) is a recurring pain in the abdomen </a:t>
            </a:r>
            <a:r>
              <a:rPr lang="en-US" dirty="0" smtClean="0"/>
              <a:t>common </a:t>
            </a:r>
            <a:r>
              <a:rPr lang="en-US" dirty="0"/>
              <a:t>in childhood. The criteria </a:t>
            </a:r>
            <a:r>
              <a:rPr lang="en-US" dirty="0" smtClean="0"/>
              <a:t>are </a:t>
            </a:r>
            <a:r>
              <a:rPr lang="en-US" dirty="0"/>
              <a:t>three or more episodes of abdominal pain that occur over at least three months and affect normal daily activities (</a:t>
            </a:r>
            <a:r>
              <a:rPr lang="en-US" dirty="0" err="1"/>
              <a:t>Apley</a:t>
            </a:r>
            <a:r>
              <a:rPr lang="en-US" dirty="0"/>
              <a:t>, 1975). </a:t>
            </a:r>
            <a:endParaRPr lang="en-US" dirty="0" smtClean="0"/>
          </a:p>
          <a:p>
            <a:r>
              <a:rPr lang="en-US" dirty="0" smtClean="0"/>
              <a:t>This study specifically focused on the physiological and psychological Impact of Stress on participants with Chronic Abdominal Pain</a:t>
            </a:r>
          </a:p>
          <a:p>
            <a:pPr lvl="1"/>
            <a:r>
              <a:rPr lang="en-US" dirty="0" smtClean="0"/>
              <a:t>Specific Effects on Autonomic Functioning – Increases in Blood Pressure</a:t>
            </a:r>
          </a:p>
          <a:p>
            <a:pPr lvl="1"/>
            <a:r>
              <a:rPr lang="en-US" dirty="0" smtClean="0"/>
              <a:t>Specific Effects on Positive and Negative Affect – Decreases in Positive Affect and Increases in Negative Affect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  <a:latin typeface="+mj-lt"/>
            </a:endParaRP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  <a:latin typeface="+mj-lt"/>
            </a:endParaRPr>
          </a:p>
          <a:p>
            <a:pPr lvl="1"/>
            <a:endParaRPr lang="en-US" dirty="0" smtClean="0">
              <a:solidFill>
                <a:schemeClr val="tx2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10312"/>
          </a:xfrm>
        </p:spPr>
        <p:txBody>
          <a:bodyPr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762000"/>
            <a:ext cx="8229600" cy="5334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Goal of Study </a:t>
            </a:r>
          </a:p>
          <a:p>
            <a:pPr lvl="1"/>
            <a:r>
              <a:rPr lang="en-US" dirty="0" smtClean="0"/>
              <a:t>Non-recovered and recovered CAP patients and well controls were subjected to a laboratory social stressor to measure physiological and psychological responses</a:t>
            </a:r>
          </a:p>
          <a:p>
            <a:r>
              <a:rPr lang="en-US" b="1" dirty="0" smtClean="0"/>
              <a:t>Hypotheses Tested </a:t>
            </a:r>
          </a:p>
          <a:p>
            <a:pPr lvl="1"/>
            <a:r>
              <a:rPr lang="en-US" sz="3000" dirty="0" smtClean="0"/>
              <a:t>Non-recovered CAP patients will experience greater physiological change in blood pressure levels in relation to recovered CAP Patients and well controls </a:t>
            </a:r>
          </a:p>
          <a:p>
            <a:pPr lvl="1"/>
            <a:r>
              <a:rPr lang="en-US" sz="3000" dirty="0" smtClean="0"/>
              <a:t>Non-recovered CAP patients will experience lower positive affect and higher negative affect in relation to recovered CAP Patients and well controls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/>
              <a:t>Methods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8229600" cy="4998720"/>
          </a:xfrm>
        </p:spPr>
        <p:txBody>
          <a:bodyPr>
            <a:normAutofit lnSpcReduction="10000"/>
          </a:bodyPr>
          <a:lstStyle/>
          <a:p>
            <a:r>
              <a:rPr lang="en-US" sz="2400" b="1" dirty="0" smtClean="0"/>
              <a:t>Participants</a:t>
            </a:r>
          </a:p>
          <a:p>
            <a:pPr lvl="1"/>
            <a:r>
              <a:rPr lang="en-US" sz="2200" dirty="0" smtClean="0"/>
              <a:t>317 recovered and non-recovered CAP patients and control (“well”) participants from the Middle Tennessee area</a:t>
            </a:r>
          </a:p>
          <a:p>
            <a:pPr lvl="1"/>
            <a:r>
              <a:rPr lang="en-US" sz="2200" dirty="0" smtClean="0"/>
              <a:t>Currently between ages 13-32</a:t>
            </a:r>
          </a:p>
          <a:p>
            <a:r>
              <a:rPr lang="en-US" sz="2400" b="1" dirty="0" smtClean="0"/>
              <a:t>Measures</a:t>
            </a:r>
          </a:p>
          <a:p>
            <a:pPr lvl="1"/>
            <a:r>
              <a:rPr lang="en-US" dirty="0" smtClean="0"/>
              <a:t>Health Interview (Rome III)</a:t>
            </a:r>
          </a:p>
          <a:p>
            <a:pPr lvl="2"/>
            <a:r>
              <a:rPr lang="en-US" dirty="0" smtClean="0"/>
              <a:t>Used to determine whether recovered or non-recovered CAP</a:t>
            </a:r>
          </a:p>
          <a:p>
            <a:pPr lvl="1"/>
            <a:r>
              <a:rPr lang="en-US" dirty="0" smtClean="0"/>
              <a:t>Social Competence Interview </a:t>
            </a:r>
          </a:p>
          <a:p>
            <a:pPr lvl="2"/>
            <a:r>
              <a:rPr lang="en-US" dirty="0" smtClean="0"/>
              <a:t>Laboratory Stressor – in-depth discussion of work, school, friend, neighborhood, money, or family stress</a:t>
            </a:r>
          </a:p>
          <a:p>
            <a:pPr lvl="1"/>
            <a:r>
              <a:rPr lang="en-US" dirty="0" smtClean="0"/>
              <a:t>Physiological Assessment </a:t>
            </a:r>
          </a:p>
          <a:p>
            <a:pPr lvl="2"/>
            <a:r>
              <a:rPr lang="en-US" dirty="0" smtClean="0"/>
              <a:t>Blood Pressure measurements taken during baseline and SCI</a:t>
            </a:r>
          </a:p>
          <a:p>
            <a:pPr lvl="1"/>
            <a:r>
              <a:rPr lang="en-US" dirty="0" smtClean="0"/>
              <a:t>Symptom Emotion Report (SER)</a:t>
            </a:r>
            <a:endParaRPr lang="en-US" sz="1800" dirty="0"/>
          </a:p>
          <a:p>
            <a:pPr lvl="2"/>
            <a:r>
              <a:rPr lang="en-US" dirty="0" smtClean="0"/>
              <a:t>Questionnaire to measure positive and negative affect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81000"/>
            <a:ext cx="8229600" cy="5943600"/>
          </a:xfrm>
        </p:spPr>
        <p:txBody>
          <a:bodyPr>
            <a:noAutofit/>
          </a:bodyPr>
          <a:lstStyle/>
          <a:p>
            <a:endParaRPr lang="en-US" sz="2200" dirty="0" smtClean="0"/>
          </a:p>
          <a:p>
            <a:r>
              <a:rPr lang="en-US" sz="2200" b="1" dirty="0" smtClean="0"/>
              <a:t>Procedure</a:t>
            </a:r>
          </a:p>
          <a:p>
            <a:pPr lvl="1"/>
            <a:r>
              <a:rPr lang="en-US" sz="2200" dirty="0" smtClean="0"/>
              <a:t>Participants complete 45-60 minute health interview by phone</a:t>
            </a:r>
          </a:p>
          <a:p>
            <a:pPr lvl="1"/>
            <a:r>
              <a:rPr lang="en-US" sz="2200" dirty="0" smtClean="0"/>
              <a:t>Questions on subjects such as demographics, behavior, and physical wellness </a:t>
            </a:r>
          </a:p>
          <a:p>
            <a:pPr lvl="1"/>
            <a:r>
              <a:rPr lang="en-US" sz="2200" dirty="0" smtClean="0"/>
              <a:t>Participants then come into research lab  at Children’s Hospital to complete the lab session and social stressor: </a:t>
            </a:r>
          </a:p>
          <a:p>
            <a:pPr lvl="2"/>
            <a:r>
              <a:rPr lang="en-US" sz="2200" dirty="0" smtClean="0"/>
              <a:t>Baseline blood pressure measurements during landscape slideshow</a:t>
            </a:r>
          </a:p>
          <a:p>
            <a:pPr lvl="2"/>
            <a:r>
              <a:rPr lang="en-US" sz="2200" dirty="0" smtClean="0"/>
              <a:t>SER1 Survey</a:t>
            </a:r>
          </a:p>
          <a:p>
            <a:pPr lvl="2"/>
            <a:r>
              <a:rPr lang="en-US" sz="2200" dirty="0" smtClean="0"/>
              <a:t>Social Competence Interview (active and cool phase) – participants discuss chosen social stressor with interviewer</a:t>
            </a:r>
          </a:p>
          <a:p>
            <a:pPr lvl="2"/>
            <a:r>
              <a:rPr lang="en-US" sz="2200" dirty="0" smtClean="0"/>
              <a:t>SER2 Survey</a:t>
            </a:r>
          </a:p>
          <a:p>
            <a:pPr lvl="2"/>
            <a:r>
              <a:rPr lang="en-US" sz="2200" dirty="0" smtClean="0"/>
              <a:t>Recovery period blood pressure measurements during slideshow</a:t>
            </a:r>
          </a:p>
          <a:p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/>
              <a:t>Results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Demographics:</a:t>
            </a:r>
          </a:p>
          <a:p>
            <a:pPr lvl="1"/>
            <a:r>
              <a:rPr lang="en-US" dirty="0" smtClean="0"/>
              <a:t>317 participants in the study</a:t>
            </a:r>
          </a:p>
          <a:p>
            <a:pPr lvl="1"/>
            <a:r>
              <a:rPr lang="en-US" dirty="0" smtClean="0"/>
              <a:t>Mean age of 20.34 years, S.D. = 4.37 </a:t>
            </a:r>
          </a:p>
          <a:p>
            <a:pPr lvl="1"/>
            <a:r>
              <a:rPr lang="en-US" dirty="0" smtClean="0"/>
              <a:t>Participants were 59.6% female and 40.4% male</a:t>
            </a:r>
          </a:p>
          <a:p>
            <a:pPr lvl="1"/>
            <a:r>
              <a:rPr lang="en-US" dirty="0" smtClean="0"/>
              <a:t>93 well participants, 143 recovered CAP participants, and 81 non-recovered participants</a:t>
            </a:r>
          </a:p>
          <a:p>
            <a:pPr lvl="1"/>
            <a:r>
              <a:rPr lang="en-US" dirty="0" smtClean="0"/>
              <a:t>92.7 Caucasian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9144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Results: Blood Pressure Measurements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229600" cy="507492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j-lt"/>
              </a:rPr>
              <a:t>Mean of baseline blood pressures were subtracted from mean of two maximum blood pressures</a:t>
            </a:r>
          </a:p>
          <a:p>
            <a:r>
              <a:rPr lang="en-US" sz="2400" dirty="0" smtClean="0">
                <a:latin typeface="+mj-lt"/>
              </a:rPr>
              <a:t>UNIANOVA statistical test </a:t>
            </a:r>
          </a:p>
          <a:p>
            <a:r>
              <a:rPr lang="en-US" sz="2400" dirty="0" smtClean="0">
                <a:latin typeface="+mj-lt"/>
              </a:rPr>
              <a:t>All three groups experienced increase in BP  due to laboratory stressor</a:t>
            </a:r>
          </a:p>
          <a:p>
            <a:r>
              <a:rPr lang="en-US" sz="2400" dirty="0" smtClean="0">
                <a:latin typeface="+mj-lt"/>
              </a:rPr>
              <a:t>No significant difference between groups in systolic and diastolic blood pressure changes</a:t>
            </a:r>
          </a:p>
          <a:p>
            <a:pPr lvl="1"/>
            <a:r>
              <a:rPr lang="en-US" sz="2400" dirty="0" smtClean="0">
                <a:latin typeface="+mj-lt"/>
              </a:rPr>
              <a:t>Systolic: p&lt;0.47</a:t>
            </a:r>
          </a:p>
          <a:p>
            <a:pPr lvl="1"/>
            <a:r>
              <a:rPr lang="en-US" sz="2400" dirty="0" smtClean="0">
                <a:latin typeface="+mj-lt"/>
              </a:rPr>
              <a:t>Diastolic: p&lt;0.08</a:t>
            </a:r>
          </a:p>
          <a:p>
            <a:pPr>
              <a:buNone/>
            </a:pPr>
            <a:endParaRPr lang="en-US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</a:rPr>
              <a:t>Results: Blood Pressure Measurements </a:t>
            </a:r>
            <a:endParaRPr lang="en-US" sz="4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>
              <a:buNone/>
            </a:pP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762000" y="1752600"/>
          <a:ext cx="7381875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8229600" cy="6858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Results: Positive and Negative Affect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76400"/>
            <a:ext cx="8229600" cy="5532120"/>
          </a:xfrm>
        </p:spPr>
        <p:txBody>
          <a:bodyPr/>
          <a:lstStyle/>
          <a:p>
            <a:r>
              <a:rPr lang="en-US" sz="2200" dirty="0" smtClean="0"/>
              <a:t>Mean score for Time 1 subtracted from mean scores for Time 2</a:t>
            </a:r>
          </a:p>
          <a:p>
            <a:pPr lvl="1"/>
            <a:r>
              <a:rPr lang="en-US" sz="1800" dirty="0" smtClean="0"/>
              <a:t>Calculated for both positive and negative affect</a:t>
            </a:r>
          </a:p>
          <a:p>
            <a:r>
              <a:rPr lang="en-US" sz="2200" dirty="0" smtClean="0"/>
              <a:t>One way ANOVA statistical test</a:t>
            </a:r>
          </a:p>
          <a:p>
            <a:r>
              <a:rPr lang="en-US" sz="2200" dirty="0" smtClean="0"/>
              <a:t>All three groups experienced a decrease in positive affect and increase in negative affect in response to laboratory stressor</a:t>
            </a:r>
          </a:p>
          <a:p>
            <a:r>
              <a:rPr lang="en-US" sz="2200" dirty="0" smtClean="0"/>
              <a:t>No significant difference between groups in positive and negative affect changes</a:t>
            </a:r>
          </a:p>
          <a:p>
            <a:pPr lvl="1"/>
            <a:r>
              <a:rPr lang="en-US" sz="2000" dirty="0" smtClean="0"/>
              <a:t>Positive affect: p&lt;0.052</a:t>
            </a:r>
          </a:p>
          <a:p>
            <a:pPr lvl="1"/>
            <a:r>
              <a:rPr lang="en-US" sz="2000" dirty="0" smtClean="0"/>
              <a:t>Negative affect: p&lt;0.605</a:t>
            </a:r>
          </a:p>
          <a:p>
            <a:endParaRPr 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Results: Positive Affect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676400" y="2286000"/>
          <a:ext cx="56388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Results: Negative Affect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1219200" y="2133600"/>
          <a:ext cx="6400800" cy="3932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smtClean="0"/>
              <a:t>Conclusion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Key Findings</a:t>
            </a:r>
          </a:p>
          <a:p>
            <a:pPr lvl="1"/>
            <a:r>
              <a:rPr lang="en-US" sz="2900" dirty="0" smtClean="0"/>
              <a:t>The expected changes in blood pressure, positive affect, and negative affect were similar in all three sub-groups</a:t>
            </a:r>
          </a:p>
          <a:p>
            <a:pPr lvl="1"/>
            <a:r>
              <a:rPr lang="en-US" sz="2900" dirty="0" smtClean="0"/>
              <a:t>There were no significant differences in changes for non-recovered CAP participants </a:t>
            </a:r>
          </a:p>
          <a:p>
            <a:r>
              <a:rPr lang="en-US" dirty="0" smtClean="0"/>
              <a:t>Potential Implications</a:t>
            </a:r>
          </a:p>
          <a:p>
            <a:pPr lvl="1"/>
            <a:r>
              <a:rPr lang="en-US" sz="2900" dirty="0" smtClean="0"/>
              <a:t>All three groups seem to have similar biological responses to social stressor</a:t>
            </a:r>
          </a:p>
          <a:p>
            <a:pPr lvl="1"/>
            <a:r>
              <a:rPr lang="en-US" sz="2900" dirty="0" smtClean="0"/>
              <a:t>The groups may instead have different perceptions of stress that cause differences in self-report of somatic symptoms </a:t>
            </a:r>
          </a:p>
          <a:p>
            <a:pPr lvl="1"/>
            <a:r>
              <a:rPr lang="en-US" sz="2900" dirty="0" smtClean="0"/>
              <a:t>Positive and Negative Affect results have implications for further studies on coping strategies in patients with chronic abdominal pain patients </a:t>
            </a:r>
          </a:p>
          <a:p>
            <a:r>
              <a:rPr lang="en-US" dirty="0" smtClean="0"/>
              <a:t>Limitations</a:t>
            </a:r>
          </a:p>
          <a:p>
            <a:pPr lvl="1"/>
            <a:r>
              <a:rPr lang="en-US" sz="2900" dirty="0" smtClean="0"/>
              <a:t>The exact stressor discussed during the interview differed for each participants </a:t>
            </a:r>
          </a:p>
          <a:p>
            <a:pPr lvl="1"/>
            <a:r>
              <a:rPr lang="en-US" sz="2900" dirty="0" smtClean="0"/>
              <a:t>Measurements of positive and negative affect were self-reports</a:t>
            </a:r>
          </a:p>
          <a:p>
            <a:pPr lvl="1"/>
            <a:r>
              <a:rPr lang="en-US" sz="2900" dirty="0" smtClean="0"/>
              <a:t>The SCI was a short-term stressor and different results may be seen for a chronic stressor</a:t>
            </a:r>
          </a:p>
          <a:p>
            <a:r>
              <a:rPr lang="en-US" dirty="0" smtClean="0"/>
              <a:t>Future Direction </a:t>
            </a:r>
          </a:p>
          <a:p>
            <a:pPr lvl="1"/>
            <a:r>
              <a:rPr lang="en-US" sz="2900" dirty="0" smtClean="0"/>
              <a:t>Studies focusing on the cognitive effects of stress on chronic abdominal pain patients such as differences in perception as opposed to the physiological effects such as blood pressure</a:t>
            </a:r>
          </a:p>
          <a:p>
            <a:pPr lvl="1"/>
            <a:r>
              <a:rPr lang="en-US" sz="2900" dirty="0" smtClean="0"/>
              <a:t>Prospective studies that test types of coping strategies and success of strategies used by those who have recovered from chronic abdominal pain</a:t>
            </a:r>
            <a:endParaRPr lang="en-US" sz="2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057400"/>
            <a:ext cx="8229600" cy="4389120"/>
          </a:xfrm>
        </p:spPr>
        <p:txBody>
          <a:bodyPr/>
          <a:lstStyle/>
          <a:p>
            <a:r>
              <a:rPr lang="en-US" dirty="0" smtClean="0"/>
              <a:t>Dr. Lynn Walker, Walker Lab, Vanderbilt Children’s Hospital</a:t>
            </a:r>
          </a:p>
          <a:p>
            <a:r>
              <a:rPr lang="en-US" dirty="0" smtClean="0"/>
              <a:t>Grace Shelby, Graduate </a:t>
            </a:r>
            <a:r>
              <a:rPr lang="en-US" dirty="0" err="1" smtClean="0"/>
              <a:t>Student,Walker</a:t>
            </a:r>
            <a:r>
              <a:rPr lang="en-US" dirty="0" smtClean="0"/>
              <a:t> Lab</a:t>
            </a:r>
          </a:p>
          <a:p>
            <a:r>
              <a:rPr lang="en-US" dirty="0" smtClean="0"/>
              <a:t>Dr. Craig Smith, Honors Program Director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206</TotalTime>
  <Words>726</Words>
  <Application>Microsoft Office PowerPoint</Application>
  <PresentationFormat>On-screen Show (4:3)</PresentationFormat>
  <Paragraphs>86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Oriel</vt:lpstr>
      <vt:lpstr>   The Impact of Stress on Autonomic Functioning in Chronic Abdominal Pain Patients </vt:lpstr>
      <vt:lpstr>Introduction</vt:lpstr>
      <vt:lpstr>Slide 3</vt:lpstr>
      <vt:lpstr>Methods</vt:lpstr>
      <vt:lpstr>Slide 5</vt:lpstr>
      <vt:lpstr>Results</vt:lpstr>
      <vt:lpstr>Results: Blood Pressure Measurements </vt:lpstr>
      <vt:lpstr>Results: Blood Pressure Measurements </vt:lpstr>
      <vt:lpstr>Results: Positive and Negative Affect</vt:lpstr>
      <vt:lpstr>Results: Positive Affect</vt:lpstr>
      <vt:lpstr>Results: Negative Affect</vt:lpstr>
      <vt:lpstr>Conclusion</vt:lpstr>
      <vt:lpstr>Acknowledgements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</dc:creator>
  <cp:lastModifiedBy>David</cp:lastModifiedBy>
  <cp:revision>26</cp:revision>
  <dcterms:created xsi:type="dcterms:W3CDTF">2010-04-28T07:33:27Z</dcterms:created>
  <dcterms:modified xsi:type="dcterms:W3CDTF">2010-05-01T18:39:24Z</dcterms:modified>
</cp:coreProperties>
</file>