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35" r:id="rId1"/>
  </p:sldMasterIdLst>
  <p:sldIdLst>
    <p:sldId id="256" r:id="rId2"/>
    <p:sldId id="258" r:id="rId3"/>
    <p:sldId id="259" r:id="rId4"/>
    <p:sldId id="261" r:id="rId5"/>
    <p:sldId id="262" r:id="rId6"/>
    <p:sldId id="263" r:id="rId7"/>
    <p:sldId id="257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1" d="100"/>
          <a:sy n="81" d="100"/>
        </p:scale>
        <p:origin x="-112" y="-2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CN" smtClean="0"/>
              <a:t>Click to edit Master subtitle style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9C06D-4ED8-42C6-905D-CA84CA1B6CBF}" type="datetime2">
              <a:rPr lang="en-US" smtClean="0"/>
              <a:t>Wednesday, December 4, 13</a:t>
            </a:fld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B1CAA-32CD-4B55-B92A-B8F0843CACF4}" type="datetime2">
              <a:rPr lang="en-US" smtClean="0"/>
              <a:t>Wednesday, December 4, 13</a:t>
            </a:fld>
            <a:endParaRPr lang="en-US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8CDC4-3D19-4983-B478-82F6B8E5AB66}" type="datetime2">
              <a:rPr lang="en-US" smtClean="0"/>
              <a:t>Wednesday, December 4, 13</a:t>
            </a:fld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82477-D5D3-4181-8C11-75D0F2433A87}" type="datetime2">
              <a:rPr lang="en-US" smtClean="0"/>
              <a:t>Wednesday, December 4, 13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E253B-1893-4367-8BAE-DF4BC10DC578}" type="datetime2">
              <a:rPr lang="en-US" smtClean="0"/>
              <a:t>Wednesday, December 4, 13</a:t>
            </a:fld>
            <a:endParaRPr lang="en-US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2300D-25B3-4603-86C9-4CB776489F00}" type="datetime2">
              <a:rPr lang="en-US" smtClean="0"/>
              <a:t>Wednesday, December 4, 13</a:t>
            </a:fld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14AD9-FCC8-48B7-B85B-012A91320DFF}" type="datetime2">
              <a:rPr lang="en-US" smtClean="0"/>
              <a:t>Wednesday, December 4, 13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2DC50-D5DB-4F94-B367-9876CD2C4012}" type="datetime2">
              <a:rPr lang="en-US" smtClean="0"/>
              <a:t>Wednesday, December 4, 13</a:t>
            </a:fld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zh-CN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EB412-E790-42EA-81FE-2925D3A43D91}" type="datetime2">
              <a:rPr lang="en-US" smtClean="0"/>
              <a:t>Wednesday, December 4, 13</a:t>
            </a:fld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EEE0E-EDB0-4D84-86B0-50833DF22902}" type="datetime2">
              <a:rPr lang="en-US" smtClean="0"/>
              <a:t>Wednesday, December 4, 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4372C-B5AB-4C39-B273-B99224EB4DD5}" type="datetime2">
              <a:rPr lang="en-US" smtClean="0"/>
              <a:t>Wednesday, December 4, 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0B385921-A91A-409C-921C-0E0EC1E750EC}" type="datetime2">
              <a:rPr lang="en-US" smtClean="0"/>
              <a:t>Wednesday, December 4, 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136" r:id="rId1"/>
    <p:sldLayoutId id="2147484137" r:id="rId2"/>
    <p:sldLayoutId id="2147484138" r:id="rId3"/>
    <p:sldLayoutId id="2147484139" r:id="rId4"/>
    <p:sldLayoutId id="2147484140" r:id="rId5"/>
    <p:sldLayoutId id="2147484141" r:id="rId6"/>
    <p:sldLayoutId id="2147484142" r:id="rId7"/>
    <p:sldLayoutId id="2147484143" r:id="rId8"/>
    <p:sldLayoutId id="2147484144" r:id="rId9"/>
    <p:sldLayoutId id="2147484145" r:id="rId10"/>
    <p:sldLayoutId id="2147484146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0730" y="2446359"/>
            <a:ext cx="7846937" cy="2842091"/>
          </a:xfrm>
        </p:spPr>
        <p:txBody>
          <a:bodyPr>
            <a:normAutofit fontScale="90000"/>
          </a:bodyPr>
          <a:lstStyle/>
          <a:p>
            <a:r>
              <a:rPr lang="en-US" sz="6600" i="1" dirty="0"/>
              <a:t>How can we support </a:t>
            </a:r>
            <a:br>
              <a:rPr lang="en-US" sz="6600" i="1" dirty="0"/>
            </a:br>
            <a:r>
              <a:rPr lang="en-US" sz="6600" i="1" dirty="0" smtClean="0"/>
              <a:t>ELL </a:t>
            </a:r>
            <a:r>
              <a:rPr lang="en-US" sz="6600" i="1" dirty="0"/>
              <a:t>students institutionally?</a:t>
            </a:r>
          </a:p>
        </p:txBody>
      </p:sp>
    </p:spTree>
    <p:extLst>
      <p:ext uri="{BB962C8B-B14F-4D97-AF65-F5344CB8AC3E}">
        <p14:creationId xmlns:p14="http://schemas.microsoft.com/office/powerpoint/2010/main" val="31681033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7240" y="5000977"/>
            <a:ext cx="7543800" cy="9144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Creating</a:t>
            </a:r>
            <a:r>
              <a:rPr lang="zh-CN" altLang="en-US" dirty="0" smtClean="0"/>
              <a:t> </a:t>
            </a:r>
            <a:r>
              <a:rPr lang="en-US" altLang="zh-CN" dirty="0" smtClean="0"/>
              <a:t>a</a:t>
            </a:r>
            <a:r>
              <a:rPr lang="zh-CN" altLang="en-US" dirty="0" smtClean="0"/>
              <a:t> </a:t>
            </a:r>
            <a:r>
              <a:rPr lang="en-US" altLang="zh-CN" dirty="0" smtClean="0"/>
              <a:t>Welcoming</a:t>
            </a:r>
            <a:r>
              <a:rPr lang="zh-CN" altLang="en-US" dirty="0" smtClean="0"/>
              <a:t> </a:t>
            </a:r>
            <a:r>
              <a:rPr lang="en-US" altLang="zh-CN" dirty="0" smtClean="0"/>
              <a:t>School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10261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IMG_3280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494" b="27494"/>
          <a:stretch>
            <a:fillRect/>
          </a:stretch>
        </p:blipFill>
        <p:spPr>
          <a:xfrm>
            <a:off x="948266" y="2074334"/>
            <a:ext cx="6829779" cy="4097866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5301" y="1958761"/>
            <a:ext cx="7502699" cy="587300"/>
          </a:xfrm>
        </p:spPr>
        <p:txBody>
          <a:bodyPr>
            <a:normAutofit fontScale="90000"/>
          </a:bodyPr>
          <a:lstStyle/>
          <a:p>
            <a:r>
              <a:rPr lang="en-US" sz="5400" dirty="0"/>
              <a:t>Post signs in multiple languages.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19335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IMG_3222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87" b="9887"/>
          <a:stretch>
            <a:fillRect/>
          </a:stretch>
        </p:blipFill>
        <p:spPr>
          <a:xfrm>
            <a:off x="890236" y="1892373"/>
            <a:ext cx="7364765" cy="4418858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93" y="413491"/>
            <a:ext cx="7496008" cy="1339850"/>
          </a:xfrm>
        </p:spPr>
        <p:txBody>
          <a:bodyPr>
            <a:normAutofit fontScale="90000"/>
          </a:bodyPr>
          <a:lstStyle/>
          <a:p>
            <a:r>
              <a:rPr lang="en-US" dirty="0"/>
              <a:t>Display </a:t>
            </a:r>
            <a:r>
              <a:rPr lang="en-US" dirty="0" smtClean="0"/>
              <a:t>student</a:t>
            </a:r>
            <a:r>
              <a:rPr lang="en-US" altLang="zh-CN" dirty="0" smtClean="0"/>
              <a:t>s’</a:t>
            </a:r>
            <a:r>
              <a:rPr lang="en-US" dirty="0" smtClean="0"/>
              <a:t> </a:t>
            </a:r>
            <a:r>
              <a:rPr lang="en-US" dirty="0"/>
              <a:t>work on the </a:t>
            </a:r>
            <a:r>
              <a:rPr lang="en-US" dirty="0" smtClean="0"/>
              <a:t>walls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50822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flag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38" r="19238"/>
          <a:stretch>
            <a:fillRect/>
          </a:stretch>
        </p:blipFill>
        <p:spPr>
          <a:xfrm>
            <a:off x="1014119" y="2322690"/>
            <a:ext cx="6735704" cy="4041421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9002" y="601204"/>
            <a:ext cx="7500784" cy="1500436"/>
          </a:xfrm>
        </p:spPr>
        <p:txBody>
          <a:bodyPr>
            <a:normAutofit fontScale="90000"/>
          </a:bodyPr>
          <a:lstStyle/>
          <a:p>
            <a:r>
              <a:rPr lang="en-US" dirty="0"/>
              <a:t> Display the maps and flags of </a:t>
            </a:r>
            <a:r>
              <a:rPr lang="en-US" dirty="0" smtClean="0"/>
              <a:t>the </a:t>
            </a:r>
            <a:r>
              <a:rPr lang="en-US" dirty="0"/>
              <a:t>students' native countries. </a:t>
            </a:r>
          </a:p>
        </p:txBody>
      </p:sp>
    </p:spTree>
    <p:extLst>
      <p:ext uri="{BB962C8B-B14F-4D97-AF65-F5344CB8AC3E}">
        <p14:creationId xmlns:p14="http://schemas.microsoft.com/office/powerpoint/2010/main" val="14203199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IMG_3274.JPG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3" t="24063" r="8145" b="15273"/>
          <a:stretch/>
        </p:blipFill>
        <p:spPr>
          <a:xfrm>
            <a:off x="1043047" y="2582333"/>
            <a:ext cx="7517620" cy="3817239"/>
          </a:xfrm>
        </p:spPr>
      </p:pic>
      <p:sp>
        <p:nvSpPr>
          <p:cNvPr id="4" name="Rectangle 3"/>
          <p:cNvSpPr/>
          <p:nvPr/>
        </p:nvSpPr>
        <p:spPr>
          <a:xfrm>
            <a:off x="900112" y="379274"/>
            <a:ext cx="7660555" cy="17543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ea typeface="+mj-ea"/>
                <a:cs typeface="+mj-cs"/>
              </a:rPr>
              <a:t>Display a large map in the front lobby where parents can mark their native countries with a pin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30515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Age</a:t>
            </a:r>
          </a:p>
          <a:p>
            <a:r>
              <a:rPr lang="en-US" sz="3200" dirty="0" smtClean="0"/>
              <a:t>Native Language</a:t>
            </a:r>
          </a:p>
          <a:p>
            <a:r>
              <a:rPr lang="en-US" sz="3200" dirty="0" smtClean="0"/>
              <a:t>Literacy of Parents</a:t>
            </a:r>
          </a:p>
          <a:p>
            <a:r>
              <a:rPr lang="en-US" sz="3200" dirty="0" smtClean="0"/>
              <a:t>Reason for Immigrating </a:t>
            </a:r>
            <a:endParaRPr lang="en-US" sz="32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Know our ELL Students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88158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Getting to know ELL families helps build an important relationship based on trust, which in turn can pave the way to student success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/>
              <a:t>Indeed, many ELL families have come to this country with the hopes of offering their children a better future, and they are eager to talk with their children's teachers about what they can do to help their children in order to be successful.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7240" y="5060245"/>
            <a:ext cx="75438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Getting</a:t>
            </a:r>
            <a:r>
              <a:rPr lang="zh-CN" altLang="en-US" dirty="0" smtClean="0"/>
              <a:t> </a:t>
            </a:r>
            <a:r>
              <a:rPr lang="en-US" altLang="zh-CN" dirty="0"/>
              <a:t>F</a:t>
            </a:r>
            <a:r>
              <a:rPr lang="en-US" altLang="zh-CN" dirty="0" smtClean="0"/>
              <a:t>amilies</a:t>
            </a:r>
            <a:r>
              <a:rPr lang="zh-CN" altLang="en-US" dirty="0" smtClean="0"/>
              <a:t> </a:t>
            </a:r>
            <a:r>
              <a:rPr lang="en-US" altLang="zh-CN" dirty="0" smtClean="0"/>
              <a:t>Involved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04684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53999" y="4763912"/>
            <a:ext cx="8396111" cy="914400"/>
          </a:xfrm>
        </p:spPr>
        <p:txBody>
          <a:bodyPr/>
          <a:lstStyle/>
          <a:p>
            <a:r>
              <a:rPr lang="en-US" dirty="0" smtClean="0"/>
              <a:t>Culturally Relevant</a:t>
            </a:r>
            <a:r>
              <a:rPr lang="zh-CN" altLang="en-US" dirty="0" smtClean="0"/>
              <a:t> </a:t>
            </a:r>
            <a:r>
              <a:rPr lang="en-US" altLang="zh-CN" dirty="0" smtClean="0"/>
              <a:t>Teaching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41578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03370" y="576042"/>
            <a:ext cx="7586816" cy="3657599"/>
          </a:xfrm>
        </p:spPr>
        <p:txBody>
          <a:bodyPr>
            <a:normAutofit fontScale="92500" lnSpcReduction="20000"/>
          </a:bodyPr>
          <a:lstStyle/>
          <a:p>
            <a:endParaRPr lang="en-US" dirty="0" smtClean="0"/>
          </a:p>
          <a:p>
            <a:r>
              <a:rPr lang="en-US" sz="3200" dirty="0" smtClean="0"/>
              <a:t>Respect</a:t>
            </a:r>
            <a:r>
              <a:rPr lang="zh-CN" altLang="en-US" sz="3200" dirty="0" smtClean="0"/>
              <a:t> </a:t>
            </a:r>
            <a:r>
              <a:rPr lang="en-US" altLang="zh-CN" sz="3200" dirty="0" smtClean="0"/>
              <a:t>cultural</a:t>
            </a:r>
            <a:r>
              <a:rPr lang="zh-CN" altLang="en-US" sz="3200" dirty="0" smtClean="0"/>
              <a:t> </a:t>
            </a:r>
            <a:r>
              <a:rPr lang="en-US" altLang="zh-CN" sz="3200" dirty="0" smtClean="0"/>
              <a:t>differences</a:t>
            </a:r>
          </a:p>
          <a:p>
            <a:endParaRPr lang="en-US" altLang="zh-CN" sz="3200" dirty="0" smtClean="0"/>
          </a:p>
          <a:p>
            <a:r>
              <a:rPr lang="en-US" sz="3200" dirty="0" smtClean="0"/>
              <a:t>E</a:t>
            </a:r>
            <a:r>
              <a:rPr lang="en-US" altLang="zh-CN" sz="3200" dirty="0" smtClean="0"/>
              <a:t>ducate</a:t>
            </a:r>
            <a:r>
              <a:rPr lang="zh-CN" altLang="en-US" sz="3200" dirty="0" smtClean="0"/>
              <a:t> </a:t>
            </a:r>
            <a:r>
              <a:rPr lang="en-US" altLang="zh-CN" sz="3200" dirty="0" smtClean="0"/>
              <a:t>ourselves</a:t>
            </a:r>
            <a:r>
              <a:rPr lang="zh-CN" altLang="en-US" sz="3200" dirty="0" smtClean="0"/>
              <a:t> </a:t>
            </a:r>
            <a:r>
              <a:rPr lang="en-US" altLang="zh-CN" sz="3200" dirty="0" smtClean="0"/>
              <a:t>about</a:t>
            </a:r>
            <a:r>
              <a:rPr lang="zh-CN" altLang="en-US" sz="3200" dirty="0" smtClean="0"/>
              <a:t> </a:t>
            </a:r>
            <a:r>
              <a:rPr lang="en-US" altLang="zh-CN" sz="3200" dirty="0" smtClean="0"/>
              <a:t>our</a:t>
            </a:r>
            <a:r>
              <a:rPr lang="zh-CN" altLang="en-US" sz="3200" dirty="0" smtClean="0"/>
              <a:t> </a:t>
            </a:r>
            <a:r>
              <a:rPr lang="en-US" altLang="zh-CN" sz="3200" dirty="0" smtClean="0"/>
              <a:t>students’</a:t>
            </a:r>
            <a:r>
              <a:rPr lang="zh-CN" altLang="en-US" sz="3200" dirty="0" smtClean="0"/>
              <a:t> </a:t>
            </a:r>
            <a:r>
              <a:rPr lang="en-US" altLang="zh-CN" sz="3200" dirty="0" smtClean="0"/>
              <a:t>cultures</a:t>
            </a:r>
          </a:p>
          <a:p>
            <a:endParaRPr lang="en-US" altLang="zh-CN" sz="3200" dirty="0" smtClean="0"/>
          </a:p>
          <a:p>
            <a:r>
              <a:rPr lang="en-US" altLang="zh-CN" sz="3200" dirty="0" smtClean="0"/>
              <a:t>Incorporate</a:t>
            </a:r>
            <a:r>
              <a:rPr lang="zh-CN" altLang="en-US" sz="3200" dirty="0" smtClean="0"/>
              <a:t> </a:t>
            </a:r>
            <a:r>
              <a:rPr lang="en-US" altLang="zh-CN" sz="3200" dirty="0" smtClean="0"/>
              <a:t>these</a:t>
            </a:r>
            <a:r>
              <a:rPr lang="zh-CN" altLang="en-US" sz="3200" dirty="0" smtClean="0"/>
              <a:t> </a:t>
            </a:r>
            <a:r>
              <a:rPr lang="en-US" altLang="zh-CN" sz="3200" dirty="0" smtClean="0"/>
              <a:t>knowledge</a:t>
            </a:r>
            <a:r>
              <a:rPr lang="zh-CN" altLang="en-US" sz="3200" dirty="0" smtClean="0"/>
              <a:t> </a:t>
            </a:r>
            <a:r>
              <a:rPr lang="en-US" altLang="zh-CN" sz="3200" dirty="0" smtClean="0"/>
              <a:t>to</a:t>
            </a:r>
            <a:r>
              <a:rPr lang="zh-CN" altLang="en-US" sz="3200" dirty="0" smtClean="0"/>
              <a:t> </a:t>
            </a:r>
            <a:r>
              <a:rPr lang="en-US" altLang="zh-CN" sz="3200" dirty="0" smtClean="0"/>
              <a:t>reshape</a:t>
            </a:r>
            <a:r>
              <a:rPr lang="zh-CN" altLang="en-US" sz="3200" dirty="0" smtClean="0"/>
              <a:t> </a:t>
            </a:r>
            <a:r>
              <a:rPr lang="en-US" altLang="zh-CN" sz="3200" dirty="0" smtClean="0"/>
              <a:t>the</a:t>
            </a:r>
            <a:r>
              <a:rPr lang="zh-CN" altLang="en-US" sz="3200" dirty="0" smtClean="0"/>
              <a:t> </a:t>
            </a:r>
            <a:r>
              <a:rPr lang="en-US" altLang="zh-CN" sz="3200" dirty="0" smtClean="0"/>
              <a:t>curriculum</a:t>
            </a:r>
          </a:p>
          <a:p>
            <a:pPr marL="18288" indent="0">
              <a:buNone/>
            </a:pPr>
            <a:r>
              <a:rPr lang="zh-CN" altLang="en-US" dirty="0" smtClean="0"/>
              <a:t> 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8516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234540" y="2177596"/>
            <a:ext cx="6371783" cy="3657599"/>
          </a:xfrm>
        </p:spPr>
        <p:txBody>
          <a:bodyPr>
            <a:normAutofit fontScale="85000" lnSpcReduction="20000"/>
          </a:bodyPr>
          <a:lstStyle/>
          <a:p>
            <a:pPr marL="18288" indent="0">
              <a:buNone/>
            </a:pPr>
            <a:r>
              <a:rPr lang="en-US" sz="3000" dirty="0" smtClean="0"/>
              <a:t>WE</a:t>
            </a:r>
            <a:r>
              <a:rPr lang="zh-CN" altLang="en-US" sz="3000" dirty="0" smtClean="0"/>
              <a:t> </a:t>
            </a:r>
            <a:r>
              <a:rPr lang="en-US" altLang="zh-CN" sz="3000" dirty="0" smtClean="0"/>
              <a:t>will…</a:t>
            </a:r>
          </a:p>
          <a:p>
            <a:pPr>
              <a:buFont typeface="Wingdings" charset="2"/>
              <a:buChar char="²"/>
            </a:pPr>
            <a:r>
              <a:rPr lang="en-US" altLang="zh-CN" sz="3000" dirty="0" smtClean="0"/>
              <a:t>not</a:t>
            </a:r>
            <a:r>
              <a:rPr lang="zh-CN" altLang="en-US" sz="3000" dirty="0" smtClean="0"/>
              <a:t> </a:t>
            </a:r>
            <a:r>
              <a:rPr lang="en-US" altLang="zh-CN" sz="3000" dirty="0" smtClean="0"/>
              <a:t>compare</a:t>
            </a:r>
            <a:r>
              <a:rPr lang="zh-CN" altLang="en-US" sz="3000" dirty="0" smtClean="0"/>
              <a:t> </a:t>
            </a:r>
            <a:r>
              <a:rPr lang="en-US" altLang="zh-CN" sz="3000" dirty="0" smtClean="0"/>
              <a:t>students</a:t>
            </a:r>
            <a:r>
              <a:rPr lang="zh-CN" altLang="en-US" sz="3000" dirty="0" smtClean="0"/>
              <a:t> </a:t>
            </a:r>
            <a:r>
              <a:rPr lang="en-US" altLang="zh-CN" sz="3000" dirty="0" smtClean="0"/>
              <a:t>or</a:t>
            </a:r>
            <a:r>
              <a:rPr lang="zh-CN" altLang="en-US" sz="3000" dirty="0" smtClean="0"/>
              <a:t> </a:t>
            </a:r>
            <a:r>
              <a:rPr lang="en-US" altLang="zh-CN" sz="3000" dirty="0" smtClean="0"/>
              <a:t>show</a:t>
            </a:r>
            <a:r>
              <a:rPr lang="zh-CN" altLang="en-US" sz="3000" dirty="0" smtClean="0"/>
              <a:t> </a:t>
            </a:r>
            <a:r>
              <a:rPr lang="en-US" altLang="zh-CN" sz="3000" dirty="0" smtClean="0"/>
              <a:t>favoritism</a:t>
            </a:r>
          </a:p>
          <a:p>
            <a:pPr>
              <a:buFont typeface="Wingdings" charset="2"/>
              <a:buChar char="²"/>
            </a:pPr>
            <a:r>
              <a:rPr lang="en-US" altLang="zh-CN" sz="3000" dirty="0"/>
              <a:t>b</a:t>
            </a:r>
            <a:r>
              <a:rPr lang="en-US" altLang="zh-CN" sz="3000" dirty="0" smtClean="0"/>
              <a:t>e</a:t>
            </a:r>
            <a:r>
              <a:rPr lang="zh-CN" altLang="en-US" sz="3000" dirty="0" smtClean="0"/>
              <a:t> </a:t>
            </a:r>
            <a:r>
              <a:rPr lang="en-US" altLang="zh-CN" sz="3000" dirty="0" smtClean="0"/>
              <a:t>creative</a:t>
            </a:r>
            <a:r>
              <a:rPr lang="zh-CN" altLang="en-US" sz="3000" dirty="0" smtClean="0"/>
              <a:t> </a:t>
            </a:r>
            <a:r>
              <a:rPr lang="en-US" altLang="zh-CN" sz="3000" dirty="0" smtClean="0"/>
              <a:t>with</a:t>
            </a:r>
            <a:r>
              <a:rPr lang="zh-CN" altLang="en-US" sz="3000" dirty="0" smtClean="0"/>
              <a:t> </a:t>
            </a:r>
            <a:r>
              <a:rPr lang="en-US" altLang="zh-CN" sz="3000" dirty="0" smtClean="0"/>
              <a:t>teaching</a:t>
            </a:r>
            <a:r>
              <a:rPr lang="zh-CN" altLang="en-US" sz="3000" dirty="0" smtClean="0"/>
              <a:t> </a:t>
            </a:r>
            <a:r>
              <a:rPr lang="en-US" altLang="zh-CN" sz="3000" dirty="0" smtClean="0"/>
              <a:t>strategies</a:t>
            </a:r>
          </a:p>
          <a:p>
            <a:pPr>
              <a:buFont typeface="Wingdings" charset="2"/>
              <a:buChar char="²"/>
            </a:pPr>
            <a:r>
              <a:rPr lang="en-US" altLang="zh-CN" sz="3000" dirty="0"/>
              <a:t>r</a:t>
            </a:r>
            <a:r>
              <a:rPr lang="en-US" altLang="zh-CN" sz="3000" dirty="0" smtClean="0"/>
              <a:t>espect</a:t>
            </a:r>
            <a:r>
              <a:rPr lang="zh-CN" altLang="en-US" sz="3000" dirty="0" smtClean="0"/>
              <a:t> </a:t>
            </a:r>
            <a:r>
              <a:rPr lang="en-US" altLang="zh-CN" sz="3000" dirty="0" smtClean="0"/>
              <a:t>our</a:t>
            </a:r>
            <a:r>
              <a:rPr lang="zh-CN" altLang="en-US" sz="3000" dirty="0" smtClean="0"/>
              <a:t> </a:t>
            </a:r>
            <a:r>
              <a:rPr lang="en-US" altLang="zh-CN" sz="3000" dirty="0" smtClean="0"/>
              <a:t>students</a:t>
            </a:r>
            <a:r>
              <a:rPr lang="zh-CN" altLang="en-US" sz="3000" dirty="0" smtClean="0"/>
              <a:t> </a:t>
            </a:r>
            <a:r>
              <a:rPr lang="en-US" altLang="zh-CN" sz="3000" dirty="0" smtClean="0"/>
              <a:t>because</a:t>
            </a:r>
            <a:r>
              <a:rPr lang="zh-CN" altLang="en-US" sz="3000" dirty="0" smtClean="0"/>
              <a:t> </a:t>
            </a:r>
            <a:r>
              <a:rPr lang="en-US" altLang="zh-CN" sz="3000" dirty="0" smtClean="0"/>
              <a:t>they</a:t>
            </a:r>
            <a:r>
              <a:rPr lang="zh-CN" altLang="en-US" sz="3000" dirty="0" smtClean="0"/>
              <a:t> </a:t>
            </a:r>
            <a:r>
              <a:rPr lang="en-US" altLang="zh-CN" sz="3000" dirty="0" smtClean="0"/>
              <a:t>will</a:t>
            </a:r>
            <a:r>
              <a:rPr lang="zh-CN" altLang="en-US" sz="3000" dirty="0" smtClean="0"/>
              <a:t> </a:t>
            </a:r>
            <a:r>
              <a:rPr lang="en-US" altLang="zh-CN" sz="3000" dirty="0" smtClean="0"/>
              <a:t>notice</a:t>
            </a:r>
          </a:p>
          <a:p>
            <a:pPr>
              <a:buFont typeface="Wingdings" charset="2"/>
              <a:buChar char="²"/>
            </a:pPr>
            <a:r>
              <a:rPr lang="en-US" altLang="zh-CN" sz="3000" dirty="0"/>
              <a:t>t</a:t>
            </a:r>
            <a:r>
              <a:rPr lang="en-US" altLang="zh-CN" sz="3000" dirty="0" smtClean="0"/>
              <a:t>each</a:t>
            </a:r>
            <a:r>
              <a:rPr lang="zh-CN" altLang="en-US" sz="3000" dirty="0" smtClean="0"/>
              <a:t> </a:t>
            </a:r>
            <a:r>
              <a:rPr lang="en-US" altLang="zh-CN" sz="3000" dirty="0" smtClean="0"/>
              <a:t>our</a:t>
            </a:r>
            <a:r>
              <a:rPr lang="zh-CN" altLang="en-US" sz="3000" dirty="0" smtClean="0"/>
              <a:t> </a:t>
            </a:r>
            <a:r>
              <a:rPr lang="en-US" altLang="zh-CN" sz="3000" dirty="0" smtClean="0"/>
              <a:t>students</a:t>
            </a:r>
            <a:r>
              <a:rPr lang="zh-CN" altLang="en-US" sz="3000" dirty="0" smtClean="0"/>
              <a:t> </a:t>
            </a:r>
            <a:r>
              <a:rPr lang="en-US" altLang="zh-CN" sz="3000" dirty="0" smtClean="0"/>
              <a:t>about</a:t>
            </a:r>
            <a:r>
              <a:rPr lang="zh-CN" altLang="en-US" sz="3000" dirty="0" smtClean="0"/>
              <a:t> </a:t>
            </a:r>
            <a:r>
              <a:rPr lang="en-US" altLang="zh-CN" sz="3000" dirty="0" smtClean="0"/>
              <a:t>their</a:t>
            </a:r>
            <a:r>
              <a:rPr lang="zh-CN" altLang="en-US" sz="3000" dirty="0" smtClean="0"/>
              <a:t> </a:t>
            </a:r>
            <a:r>
              <a:rPr lang="en-US" altLang="zh-CN" sz="3000" dirty="0" smtClean="0"/>
              <a:t>culture</a:t>
            </a:r>
          </a:p>
          <a:p>
            <a:pPr>
              <a:buFont typeface="Wingdings" charset="2"/>
              <a:buChar char="²"/>
            </a:pPr>
            <a:r>
              <a:rPr lang="en-US" altLang="zh-CN" sz="3000" dirty="0"/>
              <a:t>n</a:t>
            </a:r>
            <a:r>
              <a:rPr lang="en-US" altLang="zh-CN" sz="3000" dirty="0" smtClean="0"/>
              <a:t>ot</a:t>
            </a:r>
            <a:r>
              <a:rPr lang="zh-CN" altLang="en-US" sz="3000" dirty="0" smtClean="0"/>
              <a:t> </a:t>
            </a:r>
            <a:r>
              <a:rPr lang="en-US" altLang="zh-CN" sz="3000" dirty="0" smtClean="0"/>
              <a:t>follow</a:t>
            </a:r>
            <a:r>
              <a:rPr lang="zh-CN" altLang="en-US" sz="3000" dirty="0" smtClean="0"/>
              <a:t> </a:t>
            </a:r>
            <a:r>
              <a:rPr lang="en-US" altLang="zh-CN" sz="3000" dirty="0" smtClean="0"/>
              <a:t>stereotypes</a:t>
            </a:r>
            <a:r>
              <a:rPr lang="zh-CN" altLang="en-US" sz="3000" dirty="0" smtClean="0"/>
              <a:t> </a:t>
            </a:r>
            <a:r>
              <a:rPr lang="en-US" altLang="zh-CN" sz="3000" dirty="0" smtClean="0"/>
              <a:t>or</a:t>
            </a:r>
            <a:r>
              <a:rPr lang="zh-CN" altLang="en-US" sz="3000" dirty="0" smtClean="0"/>
              <a:t> </a:t>
            </a:r>
            <a:r>
              <a:rPr lang="en-US" altLang="zh-CN" sz="3000" dirty="0" smtClean="0"/>
              <a:t>make</a:t>
            </a:r>
            <a:r>
              <a:rPr lang="zh-CN" altLang="en-US" sz="3000" dirty="0" smtClean="0"/>
              <a:t> </a:t>
            </a:r>
            <a:r>
              <a:rPr lang="en-US" altLang="zh-CN" sz="3000" dirty="0" smtClean="0"/>
              <a:t>assumptions</a:t>
            </a:r>
          </a:p>
          <a:p>
            <a:pPr marL="18288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91719" y="738813"/>
            <a:ext cx="8552281" cy="914400"/>
          </a:xfrm>
        </p:spPr>
        <p:txBody>
          <a:bodyPr/>
          <a:lstStyle/>
          <a:p>
            <a:r>
              <a:rPr lang="en-US" dirty="0" smtClean="0"/>
              <a:t>Ways</a:t>
            </a:r>
            <a:r>
              <a:rPr lang="zh-CN" altLang="en-US" dirty="0" smtClean="0"/>
              <a:t> </a:t>
            </a:r>
            <a:r>
              <a:rPr lang="en-US" altLang="zh-CN" u="sng" dirty="0" smtClean="0"/>
              <a:t>WE</a:t>
            </a:r>
            <a:r>
              <a:rPr lang="zh-CN" altLang="en-US" dirty="0" smtClean="0"/>
              <a:t> </a:t>
            </a:r>
            <a:r>
              <a:rPr lang="en-US" altLang="zh-CN" dirty="0" smtClean="0"/>
              <a:t>will</a:t>
            </a:r>
            <a:r>
              <a:rPr lang="zh-CN" altLang="en-US" dirty="0" smtClean="0"/>
              <a:t> </a:t>
            </a:r>
            <a:r>
              <a:rPr lang="en-US" altLang="zh-CN" dirty="0" smtClean="0"/>
              <a:t>incorporate</a:t>
            </a:r>
            <a:r>
              <a:rPr lang="zh-CN" altLang="en-US" dirty="0" smtClean="0"/>
              <a:t> </a:t>
            </a:r>
            <a:r>
              <a:rPr lang="en-US" altLang="zh-CN" dirty="0" smtClean="0"/>
              <a:t>Culturally</a:t>
            </a:r>
            <a:r>
              <a:rPr lang="zh-CN" altLang="en-US" dirty="0" smtClean="0"/>
              <a:t> </a:t>
            </a:r>
            <a:r>
              <a:rPr lang="en-US" altLang="zh-CN" dirty="0" smtClean="0"/>
              <a:t>Relevant</a:t>
            </a:r>
            <a:r>
              <a:rPr lang="zh-CN" altLang="en-US" dirty="0" smtClean="0"/>
              <a:t> </a:t>
            </a:r>
            <a:r>
              <a:rPr lang="en-US" altLang="zh-CN" dirty="0" smtClean="0"/>
              <a:t>Teaching: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6348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039533" y="2342121"/>
            <a:ext cx="6096000" cy="3657599"/>
          </a:xfrm>
        </p:spPr>
        <p:txBody>
          <a:bodyPr>
            <a:normAutofit/>
          </a:bodyPr>
          <a:lstStyle/>
          <a:p>
            <a:r>
              <a:rPr lang="zh-CN" altLang="en-US" sz="4800" i="1" dirty="0" smtClean="0"/>
              <a:t> </a:t>
            </a:r>
            <a:r>
              <a:rPr lang="en-US" sz="4800" i="1" dirty="0" smtClean="0"/>
              <a:t>Bilingualism</a:t>
            </a:r>
          </a:p>
          <a:p>
            <a:r>
              <a:rPr lang="zh-CN" altLang="en-US" sz="4800" i="1" dirty="0" smtClean="0"/>
              <a:t>  </a:t>
            </a:r>
            <a:r>
              <a:rPr lang="en-US" sz="4800" i="1" dirty="0" smtClean="0"/>
              <a:t>Biculturalism</a:t>
            </a:r>
          </a:p>
          <a:p>
            <a:r>
              <a:rPr lang="zh-CN" altLang="en-US" sz="4800" i="1" dirty="0" smtClean="0"/>
              <a:t>  </a:t>
            </a:r>
            <a:r>
              <a:rPr lang="en-US" sz="4800" i="1" dirty="0" err="1" smtClean="0"/>
              <a:t>Biliteracy</a:t>
            </a:r>
            <a:endParaRPr lang="en-US" sz="4800" i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22588" y="670470"/>
            <a:ext cx="7543800" cy="914400"/>
          </a:xfrm>
        </p:spPr>
        <p:txBody>
          <a:bodyPr/>
          <a:lstStyle/>
          <a:p>
            <a:r>
              <a:rPr lang="en-US" dirty="0" smtClean="0"/>
              <a:t>Differences are made by promoting: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20517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lemental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Elemental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lemental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Elemental.thmx</Template>
  <TotalTime>261</TotalTime>
  <Words>213</Words>
  <Application>Microsoft Macintosh PowerPoint</Application>
  <PresentationFormat>On-screen Show (4:3)</PresentationFormat>
  <Paragraphs>34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Elemental</vt:lpstr>
      <vt:lpstr>How can we support  ELL students institutionally?</vt:lpstr>
      <vt:lpstr>Creating a Welcoming School</vt:lpstr>
      <vt:lpstr>Post signs in multiple languages. </vt:lpstr>
      <vt:lpstr>Display students’ work on the walls</vt:lpstr>
      <vt:lpstr> Display the maps and flags of the students' native countries. </vt:lpstr>
      <vt:lpstr>PowerPoint Presentation</vt:lpstr>
      <vt:lpstr>Know our ELL Students</vt:lpstr>
      <vt:lpstr>Getting Families Involved</vt:lpstr>
      <vt:lpstr>Culturally Relevant Teaching </vt:lpstr>
      <vt:lpstr>PowerPoint Presentation</vt:lpstr>
      <vt:lpstr>Ways WE will incorporate Culturally Relevant Teaching:</vt:lpstr>
      <vt:lpstr>Differences are made by promoting: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can we support  ELL students institutionally?</dc:title>
  <dc:creator>Cuilu Shi</dc:creator>
  <cp:lastModifiedBy>Cuilu Shi</cp:lastModifiedBy>
  <cp:revision>17</cp:revision>
  <dcterms:created xsi:type="dcterms:W3CDTF">2013-12-04T06:55:19Z</dcterms:created>
  <dcterms:modified xsi:type="dcterms:W3CDTF">2013-12-04T18:05:11Z</dcterms:modified>
</cp:coreProperties>
</file>