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notesSlides/notesSlide38.xml" ContentType="application/vnd.openxmlformats-officedocument.presentationml.notesSlide+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notesSlides/notesSlide45.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32.xml" ContentType="application/vnd.openxmlformats-officedocument.presentationml.notesSlide+xml"/>
  <Override PartName="/ppt/notesSlides/notesSlide41.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notesSlides/notesSlide3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Default Extension="jpeg" ContentType="image/jpeg"/>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Default Extension="emf" ContentType="image/x-emf"/>
  <Override PartName="/ppt/notesSlides/notesSlide37.xml" ContentType="application/vnd.openxmlformats-officedocument.presentationml.notesSlide+xml"/>
  <Override PartName="/ppt/notesSlides/notesSlide46.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ppt/notesSlides/notesSlide44.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4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Default Extension="vml" ContentType="application/vnd.openxmlformats-officedocument.vmlDrawing"/>
  <Override PartName="/ppt/notesSlides/notesSlide4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notesSlides/notesSlide18.xml" ContentType="application/vnd.openxmlformats-officedocument.presentationml.notesSlide+xml"/>
  <Default Extension="xls" ContentType="application/vnd.ms-excel"/>
  <Override PartName="/ppt/notesSlides/notesSlide36.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notesSlides/notesSlide25.xml" ContentType="application/vnd.openxmlformats-officedocument.presentationml.notesSlide+xml"/>
  <Override PartName="/ppt/notesSlides/notesSlide43.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48"/>
  </p:notesMasterIdLst>
  <p:sldIdLst>
    <p:sldId id="256" r:id="rId2"/>
    <p:sldId id="321" r:id="rId3"/>
    <p:sldId id="257" r:id="rId4"/>
    <p:sldId id="258" r:id="rId5"/>
    <p:sldId id="259" r:id="rId6"/>
    <p:sldId id="260" r:id="rId7"/>
    <p:sldId id="261" r:id="rId8"/>
    <p:sldId id="322" r:id="rId9"/>
    <p:sldId id="263" r:id="rId10"/>
    <p:sldId id="264" r:id="rId11"/>
    <p:sldId id="271" r:id="rId12"/>
    <p:sldId id="277" r:id="rId13"/>
    <p:sldId id="278" r:id="rId14"/>
    <p:sldId id="265" r:id="rId15"/>
    <p:sldId id="266" r:id="rId16"/>
    <p:sldId id="274" r:id="rId17"/>
    <p:sldId id="286" r:id="rId18"/>
    <p:sldId id="280" r:id="rId19"/>
    <p:sldId id="268" r:id="rId20"/>
    <p:sldId id="269" r:id="rId21"/>
    <p:sldId id="276" r:id="rId22"/>
    <p:sldId id="288" r:id="rId23"/>
    <p:sldId id="282" r:id="rId24"/>
    <p:sldId id="270" r:id="rId25"/>
    <p:sldId id="272" r:id="rId26"/>
    <p:sldId id="290" r:id="rId27"/>
    <p:sldId id="284" r:id="rId28"/>
    <p:sldId id="291" r:id="rId29"/>
    <p:sldId id="292" r:id="rId30"/>
    <p:sldId id="293" r:id="rId31"/>
    <p:sldId id="295" r:id="rId32"/>
    <p:sldId id="297" r:id="rId33"/>
    <p:sldId id="299" r:id="rId34"/>
    <p:sldId id="301" r:id="rId35"/>
    <p:sldId id="303" r:id="rId36"/>
    <p:sldId id="305" r:id="rId37"/>
    <p:sldId id="307" r:id="rId38"/>
    <p:sldId id="309" r:id="rId39"/>
    <p:sldId id="311" r:id="rId40"/>
    <p:sldId id="313" r:id="rId41"/>
    <p:sldId id="315" r:id="rId42"/>
    <p:sldId id="317" r:id="rId43"/>
    <p:sldId id="319" r:id="rId44"/>
    <p:sldId id="320" r:id="rId45"/>
    <p:sldId id="267" r:id="rId46"/>
    <p:sldId id="262" r:id="rId4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6" d="100"/>
          <a:sy n="86" d="100"/>
        </p:scale>
        <p:origin x="-684" y="-9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0.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1.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2.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3F03A89-C76A-4488-BD2E-E81F937D464D}" type="datetimeFigureOut">
              <a:rPr lang="en-US" smtClean="0"/>
              <a:pPr/>
              <a:t>4/13/2010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4E1A19D-12F2-4565-BBC1-F9950E19C9B1}"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4E1A19D-12F2-4565-BBC1-F9950E19C9B1}"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4E1A19D-12F2-4565-BBC1-F9950E19C9B1}"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4E1A19D-12F2-4565-BBC1-F9950E19C9B1}" type="slidenum">
              <a:rPr lang="en-US" smtClean="0"/>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4E1A19D-12F2-4565-BBC1-F9950E19C9B1}" type="slidenum">
              <a:rPr lang="en-US" smtClean="0"/>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4E1A19D-12F2-4565-BBC1-F9950E19C9B1}" type="slidenum">
              <a:rPr lang="en-US" smtClean="0"/>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4E1A19D-12F2-4565-BBC1-F9950E19C9B1}" type="slidenum">
              <a:rPr lang="en-US" smtClean="0"/>
              <a:pPr/>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4E1A19D-12F2-4565-BBC1-F9950E19C9B1}" type="slidenum">
              <a:rPr lang="en-US" smtClean="0"/>
              <a:pPr/>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4E1A19D-12F2-4565-BBC1-F9950E19C9B1}" type="slidenum">
              <a:rPr lang="en-US" smtClean="0"/>
              <a:pPr/>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993AB5C-CA27-467D-A01D-AC1F84D2F964}" type="slidenum">
              <a:rPr lang="en-US" smtClean="0"/>
              <a:pPr/>
              <a:t>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993AB5C-CA27-467D-A01D-AC1F84D2F964}" type="slidenum">
              <a:rPr lang="en-US" smtClean="0"/>
              <a:pPr/>
              <a:t>10</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4E1A19D-12F2-4565-BBC1-F9950E19C9B1}" type="slidenum">
              <a:rPr lang="en-US" smtClean="0"/>
              <a:pPr/>
              <a:t>11</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4E1A19D-12F2-4565-BBC1-F9950E19C9B1}" type="slidenum">
              <a:rPr lang="en-US" smtClean="0"/>
              <a:pPr/>
              <a:t>12</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4E1A19D-12F2-4565-BBC1-F9950E19C9B1}" type="slidenum">
              <a:rPr lang="en-US" smtClean="0"/>
              <a:pPr/>
              <a:t>13</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993AB5C-CA27-467D-A01D-AC1F84D2F964}" type="slidenum">
              <a:rPr lang="en-US" smtClean="0"/>
              <a:pPr/>
              <a:t>14</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993AB5C-CA27-467D-A01D-AC1F84D2F964}" type="slidenum">
              <a:rPr lang="en-US" smtClean="0"/>
              <a:pPr/>
              <a:t>15</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4E1A19D-12F2-4565-BBC1-F9950E19C9B1}" type="slidenum">
              <a:rPr lang="en-US" smtClean="0"/>
              <a:pPr/>
              <a:t>16</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4E1A19D-12F2-4565-BBC1-F9950E19C9B1}" type="slidenum">
              <a:rPr lang="en-US" smtClean="0"/>
              <a:pPr/>
              <a:t>17</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4E1A19D-12F2-4565-BBC1-F9950E19C9B1}" type="slidenum">
              <a:rPr lang="en-US" smtClean="0"/>
              <a:pPr/>
              <a:t>18</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4E1A19D-12F2-4565-BBC1-F9950E19C9B1}" type="slidenum">
              <a:rPr lang="en-US" smtClean="0"/>
              <a:pPr/>
              <a:t>19</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4E1A19D-12F2-4565-BBC1-F9950E19C9B1}" type="slidenum">
              <a:rPr lang="en-US" smtClean="0"/>
              <a:pPr/>
              <a:t>20</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4E1A19D-12F2-4565-BBC1-F9950E19C9B1}" type="slidenum">
              <a:rPr lang="en-US" smtClean="0"/>
              <a:pPr/>
              <a:t>21</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4E1A19D-12F2-4565-BBC1-F9950E19C9B1}" type="slidenum">
              <a:rPr lang="en-US" smtClean="0"/>
              <a:pPr/>
              <a:t>22</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4E1A19D-12F2-4565-BBC1-F9950E19C9B1}" type="slidenum">
              <a:rPr lang="en-US" smtClean="0"/>
              <a:pPr/>
              <a:t>23</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4E1A19D-12F2-4565-BBC1-F9950E19C9B1}" type="slidenum">
              <a:rPr lang="en-US" smtClean="0"/>
              <a:pPr/>
              <a:t>24</a:t>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4E1A19D-12F2-4565-BBC1-F9950E19C9B1}" type="slidenum">
              <a:rPr lang="en-US" smtClean="0"/>
              <a:pPr/>
              <a:t>25</a:t>
            </a:fld>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4E1A19D-12F2-4565-BBC1-F9950E19C9B1}" type="slidenum">
              <a:rPr lang="en-US" smtClean="0"/>
              <a:pPr/>
              <a:t>26</a:t>
            </a:fld>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4E1A19D-12F2-4565-BBC1-F9950E19C9B1}" type="slidenum">
              <a:rPr lang="en-US" smtClean="0"/>
              <a:pPr/>
              <a:t>27</a:t>
            </a:fld>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4E1A19D-12F2-4565-BBC1-F9950E19C9B1}" type="slidenum">
              <a:rPr lang="en-US" smtClean="0"/>
              <a:pPr/>
              <a:t>28</a:t>
            </a:fld>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4E1A19D-12F2-4565-BBC1-F9950E19C9B1}" type="slidenum">
              <a:rPr lang="en-US" smtClean="0"/>
              <a:pPr/>
              <a:t>29</a:t>
            </a:fld>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4E1A19D-12F2-4565-BBC1-F9950E19C9B1}" type="slidenum">
              <a:rPr lang="en-US" smtClean="0"/>
              <a:pPr/>
              <a:t>30</a:t>
            </a:fld>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84810F2-6CC7-422E-B048-25B19B787AF8}" type="slidenum">
              <a:rPr lang="en-US" smtClean="0"/>
              <a:pPr/>
              <a:t>31</a:t>
            </a:fld>
            <a:endParaRPr 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84810F2-6CC7-422E-B048-25B19B787AF8}" type="slidenum">
              <a:rPr lang="en-US" smtClean="0"/>
              <a:pPr/>
              <a:t>32</a:t>
            </a:fld>
            <a:endParaRPr 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84810F2-6CC7-422E-B048-25B19B787AF8}" type="slidenum">
              <a:rPr lang="en-US" smtClean="0"/>
              <a:pPr/>
              <a:t>33</a:t>
            </a:fld>
            <a:endParaRPr 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84810F2-6CC7-422E-B048-25B19B787AF8}" type="slidenum">
              <a:rPr lang="en-US" smtClean="0"/>
              <a:pPr/>
              <a:t>34</a:t>
            </a:fld>
            <a:endParaRPr 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84810F2-6CC7-422E-B048-25B19B787AF8}" type="slidenum">
              <a:rPr lang="en-US" smtClean="0"/>
              <a:pPr/>
              <a:t>35</a:t>
            </a:fld>
            <a:endParaRPr 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84810F2-6CC7-422E-B048-25B19B787AF8}" type="slidenum">
              <a:rPr lang="en-US" smtClean="0"/>
              <a:pPr/>
              <a:t>36</a:t>
            </a:fld>
            <a:endParaRPr 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84810F2-6CC7-422E-B048-25B19B787AF8}" type="slidenum">
              <a:rPr lang="en-US" smtClean="0"/>
              <a:pPr/>
              <a:t>37</a:t>
            </a:fld>
            <a:endParaRPr 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84810F2-6CC7-422E-B048-25B19B787AF8}" type="slidenum">
              <a:rPr lang="en-US" smtClean="0"/>
              <a:pPr/>
              <a:t>38</a:t>
            </a:fld>
            <a:endParaRPr 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84810F2-6CC7-422E-B048-25B19B787AF8}" type="slidenum">
              <a:rPr lang="en-US" smtClean="0"/>
              <a:pPr/>
              <a:t>39</a:t>
            </a:fld>
            <a:endParaRPr 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84810F2-6CC7-422E-B048-25B19B787AF8}" type="slidenum">
              <a:rPr lang="en-US" smtClean="0"/>
              <a:pPr/>
              <a:t>40</a:t>
            </a:fld>
            <a:endParaRPr 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84810F2-6CC7-422E-B048-25B19B787AF8}" type="slidenum">
              <a:rPr lang="en-US" smtClean="0"/>
              <a:pPr/>
              <a:t>41</a:t>
            </a:fld>
            <a:endParaRPr lang="en-US"/>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84810F2-6CC7-422E-B048-25B19B787AF8}" type="slidenum">
              <a:rPr lang="en-US" smtClean="0"/>
              <a:pPr/>
              <a:t>42</a:t>
            </a:fld>
            <a:endParaRPr lang="en-US"/>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84810F2-6CC7-422E-B048-25B19B787AF8}" type="slidenum">
              <a:rPr lang="en-US" smtClean="0"/>
              <a:pPr/>
              <a:t>43</a:t>
            </a:fld>
            <a:endParaRPr lang="en-US"/>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4E1A19D-12F2-4565-BBC1-F9950E19C9B1}" type="slidenum">
              <a:rPr lang="en-US" smtClean="0"/>
              <a:pPr/>
              <a:t>44</a:t>
            </a:fld>
            <a:endParaRPr lang="en-US"/>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4993AB5C-CA27-467D-A01D-AC1F84D2F964}" type="slidenum">
              <a:rPr lang="en-US" smtClean="0"/>
              <a:pPr/>
              <a:t>45</a:t>
            </a:fld>
            <a:endParaRPr lang="en-US"/>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4E1A19D-12F2-4565-BBC1-F9950E19C9B1}" type="slidenum">
              <a:rPr lang="en-US" smtClean="0"/>
              <a:pPr/>
              <a:t>46</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422030" y="1371600"/>
            <a:ext cx="82296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en-US" smtClean="0"/>
              <a:t>Click to edit Master title style</a:t>
            </a:r>
            <a:endParaRPr kumimoji="0" lang="en-US"/>
          </a:p>
        </p:txBody>
      </p:sp>
      <p:sp>
        <p:nvSpPr>
          <p:cNvPr id="28" name="Date Placeholder 27"/>
          <p:cNvSpPr>
            <a:spLocks noGrp="1"/>
          </p:cNvSpPr>
          <p:nvPr>
            <p:ph type="dt" sz="half" idx="10"/>
          </p:nvPr>
        </p:nvSpPr>
        <p:spPr/>
        <p:txBody>
          <a:bodyPr/>
          <a:lstStyle/>
          <a:p>
            <a:fld id="{2B782A8A-1A12-4F45-8260-3AD4A994BEA7}" type="datetimeFigureOut">
              <a:rPr lang="en-US" smtClean="0"/>
              <a:pPr/>
              <a:t>4/13/2010</a:t>
            </a:fld>
            <a:endParaRPr lang="en-US"/>
          </a:p>
        </p:txBody>
      </p:sp>
      <p:sp>
        <p:nvSpPr>
          <p:cNvPr id="17" name="Footer Placeholder 16"/>
          <p:cNvSpPr>
            <a:spLocks noGrp="1"/>
          </p:cNvSpPr>
          <p:nvPr>
            <p:ph type="ftr" sz="quarter" idx="11"/>
          </p:nvPr>
        </p:nvSpPr>
        <p:spPr/>
        <p:txBody>
          <a:bodyPr/>
          <a:lstStyle/>
          <a:p>
            <a:endParaRPr lang="en-US"/>
          </a:p>
        </p:txBody>
      </p:sp>
      <p:sp>
        <p:nvSpPr>
          <p:cNvPr id="29" name="Slide Number Placeholder 28"/>
          <p:cNvSpPr>
            <a:spLocks noGrp="1"/>
          </p:cNvSpPr>
          <p:nvPr>
            <p:ph type="sldNum" sz="quarter" idx="12"/>
          </p:nvPr>
        </p:nvSpPr>
        <p:spPr/>
        <p:txBody>
          <a:bodyPr/>
          <a:lstStyle/>
          <a:p>
            <a:fld id="{03F9C4D0-AB38-45FC-8054-2C7E674DAB47}" type="slidenum">
              <a:rPr lang="en-US" smtClean="0"/>
              <a:pPr/>
              <a:t>‹#›</a:t>
            </a:fld>
            <a:endParaRPr lang="en-US"/>
          </a:p>
        </p:txBody>
      </p:sp>
      <p:sp>
        <p:nvSpPr>
          <p:cNvPr id="9" name="Subtitle 8"/>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2B782A8A-1A12-4F45-8260-3AD4A994BEA7}" type="datetimeFigureOut">
              <a:rPr lang="en-US" smtClean="0"/>
              <a:pPr/>
              <a:t>4/13/2010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3F9C4D0-AB38-45FC-8054-2C7E674DAB47}"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3">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600200" y="609600"/>
            <a:ext cx="70866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1600200" y="2507786"/>
            <a:ext cx="708660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2B782A8A-1A12-4F45-8260-3AD4A994BEA7}" type="datetimeFigureOut">
              <a:rPr lang="en-US" smtClean="0"/>
              <a:pPr/>
              <a:t>4/13/2010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7924800" y="6416675"/>
            <a:ext cx="762000" cy="365125"/>
          </a:xfrm>
        </p:spPr>
        <p:txBody>
          <a:bodyPr/>
          <a:lstStyle/>
          <a:p>
            <a:fld id="{03F9C4D0-AB38-45FC-8054-2C7E674DAB47}"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2B782A8A-1A12-4F45-8260-3AD4A994BEA7}" type="datetimeFigureOut">
              <a:rPr lang="en-US" smtClean="0"/>
              <a:pPr/>
              <a:t>4/13/2010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3F9C4D0-AB38-45FC-8054-2C7E674DAB47}"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535112"/>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535112"/>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362200"/>
            <a:ext cx="4040188"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362200"/>
            <a:ext cx="4041775"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2B782A8A-1A12-4F45-8260-3AD4A994BEA7}" type="datetimeFigureOut">
              <a:rPr lang="en-US" smtClean="0"/>
              <a:pPr/>
              <a:t>4/13/2010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3F9C4D0-AB38-45FC-8054-2C7E674DAB47}"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2B782A8A-1A12-4F45-8260-3AD4A994BEA7}" type="datetimeFigureOut">
              <a:rPr lang="en-US" smtClean="0"/>
              <a:pPr/>
              <a:t>4/13/2010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3F9C4D0-AB38-45FC-8054-2C7E674DAB47}"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B782A8A-1A12-4F45-8260-3AD4A994BEA7}" type="datetimeFigureOut">
              <a:rPr lang="en-US" smtClean="0"/>
              <a:pPr/>
              <a:t>4/13/2010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3F9C4D0-AB38-45FC-8054-2C7E674DAB47}"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524000"/>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273050"/>
            <a:ext cx="5111750"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2B782A8A-1A12-4F45-8260-3AD4A994BEA7}" type="datetimeFigureOut">
              <a:rPr lang="en-US" smtClean="0"/>
              <a:pPr/>
              <a:t>4/13/2010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3F9C4D0-AB38-45FC-8054-2C7E674DAB47}"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en-US" smtClean="0">
                <a:solidFill>
                  <a:schemeClr val="lt1"/>
                </a:solidFill>
                <a:latin typeface="+mn-lt"/>
                <a:ea typeface="+mn-ea"/>
                <a:cs typeface="+mn-cs"/>
              </a:rPr>
              <a:t>Click icon to add picture</a:t>
            </a:r>
            <a:endParaRPr kumimoji="0" lang="en-US" dirty="0">
              <a:solidFill>
                <a:schemeClr val="lt1"/>
              </a:solidFill>
              <a:latin typeface="+mn-lt"/>
              <a:ea typeface="+mn-ea"/>
              <a:cs typeface="+mn-cs"/>
            </a:endParaRPr>
          </a:p>
        </p:txBody>
      </p:sp>
      <p:sp>
        <p:nvSpPr>
          <p:cNvPr id="4" name="Text Placeholder 3"/>
          <p:cNvSpPr>
            <a:spLocks noGrp="1"/>
          </p:cNvSpPr>
          <p:nvPr>
            <p:ph type="body" sz="half" idx="2"/>
          </p:nvPr>
        </p:nvSpPr>
        <p:spPr>
          <a:xfrm>
            <a:off x="1828800" y="1166787"/>
            <a:ext cx="54864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2B782A8A-1A12-4F45-8260-3AD4A994BEA7}" type="datetimeFigureOut">
              <a:rPr lang="en-US" smtClean="0"/>
              <a:pPr/>
              <a:t>4/13/2010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3F9C4D0-AB38-45FC-8054-2C7E674DAB47}"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2B782A8A-1A12-4F45-8260-3AD4A994BEA7}" type="datetimeFigureOut">
              <a:rPr lang="en-US" smtClean="0"/>
              <a:pPr/>
              <a:t>4/13/2010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3F9C4D0-AB38-45FC-8054-2C7E674DAB47}"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2B782A8A-1A12-4F45-8260-3AD4A994BEA7}" type="datetimeFigureOut">
              <a:rPr lang="en-US" smtClean="0"/>
              <a:pPr/>
              <a:t>4/13/2010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3F9C4D0-AB38-45FC-8054-2C7E674DAB47}"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00200"/>
            <a:ext cx="8229600" cy="470916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457200" y="6416675"/>
            <a:ext cx="2133600" cy="365125"/>
          </a:xfrm>
          <a:prstGeom prst="rect">
            <a:avLst/>
          </a:prstGeom>
        </p:spPr>
        <p:txBody>
          <a:bodyPr vert="horz" anchor="b"/>
          <a:lstStyle>
            <a:lvl1pPr algn="l" eaLnBrk="1" latinLnBrk="0" hangingPunct="1">
              <a:defRPr kumimoji="0" sz="1200">
                <a:solidFill>
                  <a:schemeClr val="tx1">
                    <a:shade val="50000"/>
                  </a:schemeClr>
                </a:solidFill>
              </a:defRPr>
            </a:lvl1pPr>
          </a:lstStyle>
          <a:p>
            <a:fld id="{2B782A8A-1A12-4F45-8260-3AD4A994BEA7}" type="datetimeFigureOut">
              <a:rPr lang="en-US" smtClean="0"/>
              <a:pPr/>
              <a:t>4/13/2010</a:t>
            </a:fld>
            <a:endParaRPr lang="en-US"/>
          </a:p>
        </p:txBody>
      </p:sp>
      <p:sp>
        <p:nvSpPr>
          <p:cNvPr id="3" name="Footer Placeholder 2"/>
          <p:cNvSpPr>
            <a:spLocks noGrp="1"/>
          </p:cNvSpPr>
          <p:nvPr>
            <p:ph type="ftr" sz="quarter" idx="3"/>
          </p:nvPr>
        </p:nvSpPr>
        <p:spPr>
          <a:xfrm>
            <a:off x="3124200" y="6416675"/>
            <a:ext cx="2895600" cy="365125"/>
          </a:xfrm>
          <a:prstGeom prst="rect">
            <a:avLst/>
          </a:prstGeom>
        </p:spPr>
        <p:txBody>
          <a:bodyPr vert="horz" anchor="b"/>
          <a:lstStyle>
            <a:lvl1pPr algn="ctr" eaLnBrk="1" latinLnBrk="0" hangingPunct="1">
              <a:defRPr kumimoji="0" sz="1200">
                <a:solidFill>
                  <a:schemeClr val="tx1">
                    <a:shade val="50000"/>
                  </a:schemeClr>
                </a:solidFill>
              </a:defRPr>
            </a:lvl1pPr>
          </a:lstStyle>
          <a:p>
            <a:endParaRPr lang="en-US"/>
          </a:p>
        </p:txBody>
      </p:sp>
      <p:sp>
        <p:nvSpPr>
          <p:cNvPr id="23" name="Slide Number Placeholder 22"/>
          <p:cNvSpPr>
            <a:spLocks noGrp="1"/>
          </p:cNvSpPr>
          <p:nvPr>
            <p:ph type="sldNum" sz="quarter" idx="4"/>
          </p:nvPr>
        </p:nvSpPr>
        <p:spPr>
          <a:xfrm>
            <a:off x="7924800" y="6416675"/>
            <a:ext cx="762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fld id="{03F9C4D0-AB38-45FC-8054-2C7E674DAB47}" type="slidenum">
              <a:rPr lang="en-US" smtClean="0"/>
              <a:pPr/>
              <a:t>‹#›</a:t>
            </a:fld>
            <a:endParaRPr lang="en-US"/>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oleObject" Target="../embeddings/Microsoft_Office_Excel_97-2003_Worksheet1.xls"/></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36.xml"/><Relationship Id="rId2" Type="http://schemas.openxmlformats.org/officeDocument/2006/relationships/slideLayout" Target="../slideLayouts/slideLayout2.xml"/><Relationship Id="rId1" Type="http://schemas.openxmlformats.org/officeDocument/2006/relationships/vmlDrawing" Target="../drawings/vmlDrawing2.vml"/><Relationship Id="rId4" Type="http://schemas.openxmlformats.org/officeDocument/2006/relationships/oleObject" Target="../embeddings/Microsoft_Office_Excel_97-2003_Worksheet2.xls"/></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37.xml"/><Relationship Id="rId2" Type="http://schemas.openxmlformats.org/officeDocument/2006/relationships/slideLayout" Target="../slideLayouts/slideLayout2.xml"/><Relationship Id="rId1" Type="http://schemas.openxmlformats.org/officeDocument/2006/relationships/vmlDrawing" Target="../drawings/vmlDrawing3.vml"/><Relationship Id="rId4" Type="http://schemas.openxmlformats.org/officeDocument/2006/relationships/oleObject" Target="../embeddings/Microsoft_Office_Excel_97-2003_Worksheet3.xls"/></Relationships>
</file>

<file path=ppt/slides/_rels/slide3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notesSlide" Target="../notesSlides/notesSlide41.xml"/><Relationship Id="rId2" Type="http://schemas.openxmlformats.org/officeDocument/2006/relationships/slideLayout" Target="../slideLayouts/slideLayout2.xml"/><Relationship Id="rId1" Type="http://schemas.openxmlformats.org/officeDocument/2006/relationships/vmlDrawing" Target="../drawings/vmlDrawing4.vml"/><Relationship Id="rId4" Type="http://schemas.openxmlformats.org/officeDocument/2006/relationships/oleObject" Target="../embeddings/Microsoft_Office_Excel_97-2003_Worksheet4.xls"/></Relationships>
</file>

<file path=ppt/slides/_rels/slide42.xml.rels><?xml version="1.0" encoding="UTF-8" standalone="yes"?>
<Relationships xmlns="http://schemas.openxmlformats.org/package/2006/relationships"><Relationship Id="rId3" Type="http://schemas.openxmlformats.org/officeDocument/2006/relationships/notesSlide" Target="../notesSlides/notesSlide42.xml"/><Relationship Id="rId2" Type="http://schemas.openxmlformats.org/officeDocument/2006/relationships/slideLayout" Target="../slideLayouts/slideLayout2.xml"/><Relationship Id="rId1" Type="http://schemas.openxmlformats.org/officeDocument/2006/relationships/vmlDrawing" Target="../drawings/vmlDrawing5.vml"/><Relationship Id="rId4" Type="http://schemas.openxmlformats.org/officeDocument/2006/relationships/oleObject" Target="../embeddings/Microsoft_Office_Excel_97-2003_Worksheet5.xls"/></Relationships>
</file>

<file path=ppt/slides/_rels/slide43.xml.rels><?xml version="1.0" encoding="UTF-8" standalone="yes"?>
<Relationships xmlns="http://schemas.openxmlformats.org/package/2006/relationships"><Relationship Id="rId3" Type="http://schemas.openxmlformats.org/officeDocument/2006/relationships/notesSlide" Target="../notesSlides/notesSlide43.xml"/><Relationship Id="rId2" Type="http://schemas.openxmlformats.org/officeDocument/2006/relationships/slideLayout" Target="../slideLayouts/slideLayout2.xml"/><Relationship Id="rId1" Type="http://schemas.openxmlformats.org/officeDocument/2006/relationships/vmlDrawing" Target="../drawings/vmlDrawing6.vml"/><Relationship Id="rId4" Type="http://schemas.openxmlformats.org/officeDocument/2006/relationships/oleObject" Target="../embeddings/Microsoft_Office_Excel_97-2003_Worksheet6.xls"/></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hyperlink" Target="http://www.dynamicassessment.com/" TargetMode="External"/><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INTRODUCTION TO DYNAMIC ASSESSMENT</a:t>
            </a:r>
            <a:endParaRPr lang="en-US" dirty="0"/>
          </a:p>
        </p:txBody>
      </p:sp>
      <p:sp>
        <p:nvSpPr>
          <p:cNvPr id="3" name="Subtitle 2"/>
          <p:cNvSpPr>
            <a:spLocks noGrp="1"/>
          </p:cNvSpPr>
          <p:nvPr>
            <p:ph type="subTitle" idx="1"/>
          </p:nvPr>
        </p:nvSpPr>
        <p:spPr/>
        <p:txBody>
          <a:bodyPr/>
          <a:lstStyle/>
          <a:p>
            <a:r>
              <a:rPr lang="en-US" dirty="0" smtClean="0">
                <a:solidFill>
                  <a:srgbClr val="FF0000"/>
                </a:solidFill>
              </a:rPr>
              <a:t>H. Carl Haywood, PhD</a:t>
            </a:r>
          </a:p>
          <a:p>
            <a:r>
              <a:rPr lang="en-US" dirty="0" smtClean="0">
                <a:solidFill>
                  <a:srgbClr val="FF0000"/>
                </a:solidFill>
              </a:rPr>
              <a:t>Professor of Psychology, </a:t>
            </a:r>
            <a:r>
              <a:rPr lang="en-US" i="1" dirty="0" smtClean="0">
                <a:solidFill>
                  <a:srgbClr val="FF0000"/>
                </a:solidFill>
              </a:rPr>
              <a:t>emeritus</a:t>
            </a:r>
          </a:p>
          <a:p>
            <a:r>
              <a:rPr lang="en-US" dirty="0" smtClean="0">
                <a:solidFill>
                  <a:srgbClr val="FF0000"/>
                </a:solidFill>
              </a:rPr>
              <a:t>Vanderbilt University</a:t>
            </a:r>
            <a:endParaRPr lang="en-US" dirty="0">
              <a:solidFill>
                <a:srgbClr val="FF0000"/>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Dynamic Assessment is</a:t>
            </a:r>
            <a:endParaRPr lang="en-US" dirty="0"/>
          </a:p>
        </p:txBody>
      </p:sp>
      <p:sp>
        <p:nvSpPr>
          <p:cNvPr id="3" name="Content Placeholder 2"/>
          <p:cNvSpPr>
            <a:spLocks noGrp="1"/>
          </p:cNvSpPr>
          <p:nvPr>
            <p:ph idx="1"/>
          </p:nvPr>
        </p:nvSpPr>
        <p:spPr/>
        <p:txBody>
          <a:bodyPr/>
          <a:lstStyle/>
          <a:p>
            <a:r>
              <a:rPr lang="en-US" dirty="0" smtClean="0">
                <a:solidFill>
                  <a:srgbClr val="FFFF00"/>
                </a:solidFill>
              </a:rPr>
              <a:t>An interactive approach</a:t>
            </a:r>
          </a:p>
          <a:p>
            <a:r>
              <a:rPr lang="en-US" dirty="0" smtClean="0">
                <a:solidFill>
                  <a:srgbClr val="FFFF00"/>
                </a:solidFill>
              </a:rPr>
              <a:t>To </a:t>
            </a:r>
            <a:r>
              <a:rPr lang="en-US" dirty="0" err="1" smtClean="0">
                <a:solidFill>
                  <a:srgbClr val="FFFF00"/>
                </a:solidFill>
              </a:rPr>
              <a:t>psychoeducational</a:t>
            </a:r>
            <a:r>
              <a:rPr lang="en-US" dirty="0" smtClean="0">
                <a:solidFill>
                  <a:srgbClr val="FFFF00"/>
                </a:solidFill>
              </a:rPr>
              <a:t> assessment</a:t>
            </a:r>
          </a:p>
          <a:p>
            <a:r>
              <a:rPr lang="en-US" dirty="0" smtClean="0">
                <a:solidFill>
                  <a:srgbClr val="FFFF00"/>
                </a:solidFill>
              </a:rPr>
              <a:t>Of learning potential</a:t>
            </a:r>
          </a:p>
          <a:p>
            <a:r>
              <a:rPr lang="en-US" dirty="0" smtClean="0">
                <a:solidFill>
                  <a:srgbClr val="FFFF00"/>
                </a:solidFill>
              </a:rPr>
              <a:t>That involves</a:t>
            </a:r>
          </a:p>
          <a:p>
            <a:pPr lvl="1"/>
            <a:r>
              <a:rPr lang="en-US" dirty="0" smtClean="0">
                <a:solidFill>
                  <a:srgbClr val="FFFF00"/>
                </a:solidFill>
              </a:rPr>
              <a:t>Teaching within the test</a:t>
            </a:r>
          </a:p>
          <a:p>
            <a:pPr lvl="1"/>
            <a:r>
              <a:rPr lang="en-US" dirty="0" smtClean="0">
                <a:solidFill>
                  <a:srgbClr val="FFFF00"/>
                </a:solidFill>
              </a:rPr>
              <a:t>Pre-post assessment</a:t>
            </a:r>
          </a:p>
          <a:p>
            <a:pPr lvl="1"/>
            <a:r>
              <a:rPr lang="en-US" dirty="0" err="1" smtClean="0">
                <a:solidFill>
                  <a:srgbClr val="FFFF00"/>
                </a:solidFill>
              </a:rPr>
              <a:t>Mediational</a:t>
            </a:r>
            <a:r>
              <a:rPr lang="en-US" dirty="0" smtClean="0">
                <a:solidFill>
                  <a:srgbClr val="FFFF00"/>
                </a:solidFill>
              </a:rPr>
              <a:t> teaching</a:t>
            </a:r>
          </a:p>
          <a:p>
            <a:pPr lvl="1"/>
            <a:r>
              <a:rPr lang="en-US" dirty="0" err="1" smtClean="0">
                <a:solidFill>
                  <a:srgbClr val="FFFF00"/>
                </a:solidFill>
              </a:rPr>
              <a:t>Intraindividual</a:t>
            </a:r>
            <a:r>
              <a:rPr lang="en-US" dirty="0" smtClean="0">
                <a:solidFill>
                  <a:srgbClr val="FFFF00"/>
                </a:solidFill>
              </a:rPr>
              <a:t> comparisons</a:t>
            </a:r>
          </a:p>
          <a:p>
            <a:pPr lvl="1"/>
            <a:r>
              <a:rPr lang="en-US" dirty="0" smtClean="0">
                <a:solidFill>
                  <a:srgbClr val="FFFF00"/>
                </a:solidFill>
              </a:rPr>
              <a:t>Estimation of effective teaching/learning strategies</a:t>
            </a:r>
          </a:p>
          <a:p>
            <a:pPr lvl="1"/>
            <a:r>
              <a:rPr lang="en-US" dirty="0" smtClean="0">
                <a:solidFill>
                  <a:srgbClr val="FFFF00"/>
                </a:solidFill>
              </a:rPr>
              <a:t>Identification of obstacles to effective learning</a:t>
            </a:r>
            <a:endParaRPr lang="en-US" dirty="0">
              <a:solidFill>
                <a:srgbClr val="FFFF00"/>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Some Definitions</a:t>
            </a:r>
            <a:endParaRPr lang="en-US" dirty="0"/>
          </a:p>
        </p:txBody>
      </p:sp>
      <p:sp>
        <p:nvSpPr>
          <p:cNvPr id="3" name="Text Placeholder 2"/>
          <p:cNvSpPr>
            <a:spLocks noGrp="1"/>
          </p:cNvSpPr>
          <p:nvPr>
            <p:ph type="body" idx="1"/>
          </p:nvPr>
        </p:nvSpPr>
        <p:spPr>
          <a:xfrm>
            <a:off x="1600200" y="2507786"/>
            <a:ext cx="7086600" cy="4045414"/>
          </a:xfrm>
        </p:spPr>
        <p:txBody>
          <a:bodyPr/>
          <a:lstStyle/>
          <a:p>
            <a:r>
              <a:rPr lang="en-US" dirty="0" smtClean="0">
                <a:solidFill>
                  <a:schemeClr val="accent1">
                    <a:lumMod val="60000"/>
                    <a:lumOff val="40000"/>
                  </a:schemeClr>
                </a:solidFill>
              </a:rPr>
              <a:t>◘  </a:t>
            </a:r>
            <a:r>
              <a:rPr lang="en-US" sz="2800" dirty="0" smtClean="0">
                <a:solidFill>
                  <a:srgbClr val="FFFF00"/>
                </a:solidFill>
              </a:rPr>
              <a:t>Assessment </a:t>
            </a:r>
            <a:r>
              <a:rPr lang="en-US" sz="2800" dirty="0" err="1" smtClean="0">
                <a:solidFill>
                  <a:srgbClr val="FFFF00"/>
                </a:solidFill>
              </a:rPr>
              <a:t>vs</a:t>
            </a:r>
            <a:r>
              <a:rPr lang="en-US" sz="2800" dirty="0" smtClean="0">
                <a:solidFill>
                  <a:srgbClr val="FFFF00"/>
                </a:solidFill>
              </a:rPr>
              <a:t> measurement</a:t>
            </a:r>
          </a:p>
          <a:p>
            <a:r>
              <a:rPr lang="en-US" sz="2800" dirty="0" smtClean="0">
                <a:solidFill>
                  <a:srgbClr val="FFFF00"/>
                </a:solidFill>
              </a:rPr>
              <a:t>◘  Dynamic </a:t>
            </a:r>
            <a:r>
              <a:rPr lang="en-US" sz="2800" dirty="0" err="1" smtClean="0">
                <a:solidFill>
                  <a:srgbClr val="FFFF00"/>
                </a:solidFill>
              </a:rPr>
              <a:t>vs</a:t>
            </a:r>
            <a:r>
              <a:rPr lang="en-US" sz="2800" dirty="0" smtClean="0">
                <a:solidFill>
                  <a:srgbClr val="FFFF00"/>
                </a:solidFill>
              </a:rPr>
              <a:t> static</a:t>
            </a:r>
          </a:p>
          <a:p>
            <a:r>
              <a:rPr lang="en-US" sz="2800" dirty="0" smtClean="0">
                <a:solidFill>
                  <a:srgbClr val="FFFF00"/>
                </a:solidFill>
              </a:rPr>
              <a:t>◘  Intelligence, IQ, latent and manifest variables</a:t>
            </a:r>
          </a:p>
          <a:p>
            <a:r>
              <a:rPr lang="en-US" sz="2800" dirty="0" smtClean="0">
                <a:solidFill>
                  <a:srgbClr val="FFFF00"/>
                </a:solidFill>
              </a:rPr>
              <a:t>◘  Learning potential, performance</a:t>
            </a:r>
          </a:p>
          <a:p>
            <a:r>
              <a:rPr lang="en-US" sz="2800" dirty="0" smtClean="0">
                <a:solidFill>
                  <a:srgbClr val="FFFF00"/>
                </a:solidFill>
              </a:rPr>
              <a:t>◘  Intelligence and cognitive processes:  	Distinction</a:t>
            </a:r>
          </a:p>
          <a:p>
            <a:r>
              <a:rPr lang="en-US" sz="2800" dirty="0" smtClean="0">
                <a:solidFill>
                  <a:srgbClr val="FFFF00"/>
                </a:solidFill>
              </a:rPr>
              <a:t>◘  Mediation</a:t>
            </a:r>
          </a:p>
          <a:p>
            <a:endParaRPr lang="en-US" dirty="0" smtClean="0"/>
          </a:p>
          <a:p>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additive="base">
                                        <p:cTn id="19" dur="500" fill="hold"/>
                                        <p:tgtEl>
                                          <p:spTgt spid="3">
                                            <p:txEl>
                                              <p:pRg st="1" end="1"/>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2"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1+#ppt_w/2"/>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2"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1+#ppt_w/2"/>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2" fill="hold"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1+#ppt_w/2"/>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Critical Dimensions of </a:t>
            </a:r>
            <a:r>
              <a:rPr lang="en-US" dirty="0" err="1" smtClean="0"/>
              <a:t>Psychoeducational</a:t>
            </a:r>
            <a:r>
              <a:rPr lang="en-US" dirty="0" smtClean="0"/>
              <a:t> Assessment</a:t>
            </a:r>
            <a:endParaRPr lang="en-US" dirty="0"/>
          </a:p>
        </p:txBody>
      </p:sp>
      <p:sp>
        <p:nvSpPr>
          <p:cNvPr id="3" name="Content Placeholder 2"/>
          <p:cNvSpPr>
            <a:spLocks noGrp="1"/>
          </p:cNvSpPr>
          <p:nvPr>
            <p:ph idx="1"/>
          </p:nvPr>
        </p:nvSpPr>
        <p:spPr/>
        <p:txBody>
          <a:bodyPr/>
          <a:lstStyle/>
          <a:p>
            <a:r>
              <a:rPr lang="en-US" dirty="0" smtClean="0">
                <a:solidFill>
                  <a:srgbClr val="FFFF00"/>
                </a:solidFill>
              </a:rPr>
              <a:t>What does one wish to assess?</a:t>
            </a:r>
          </a:p>
          <a:p>
            <a:r>
              <a:rPr lang="en-US" dirty="0" smtClean="0">
                <a:solidFill>
                  <a:srgbClr val="FFFF00"/>
                </a:solidFill>
              </a:rPr>
              <a:t>Essential comparisons</a:t>
            </a:r>
          </a:p>
          <a:p>
            <a:pPr lvl="1"/>
            <a:r>
              <a:rPr lang="en-US" dirty="0" smtClean="0">
                <a:solidFill>
                  <a:srgbClr val="FFFF00"/>
                </a:solidFill>
              </a:rPr>
              <a:t>Subject with norms</a:t>
            </a:r>
          </a:p>
          <a:p>
            <a:pPr lvl="1"/>
            <a:r>
              <a:rPr lang="en-US" dirty="0" smtClean="0">
                <a:solidFill>
                  <a:srgbClr val="FFFF00"/>
                </a:solidFill>
              </a:rPr>
              <a:t>Subject with self</a:t>
            </a:r>
          </a:p>
          <a:p>
            <a:pPr lvl="2"/>
            <a:r>
              <a:rPr lang="en-US" dirty="0" smtClean="0">
                <a:solidFill>
                  <a:srgbClr val="FFFF00"/>
                </a:solidFill>
              </a:rPr>
              <a:t>Over time</a:t>
            </a:r>
          </a:p>
          <a:p>
            <a:pPr lvl="2"/>
            <a:r>
              <a:rPr lang="en-US" dirty="0" smtClean="0">
                <a:solidFill>
                  <a:srgbClr val="FFFF00"/>
                </a:solidFill>
              </a:rPr>
              <a:t>Same time, different abilities or performances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2"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1+#ppt_w/2"/>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2"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1+#ppt_w/2"/>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2" fill="hold"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1+#ppt_w/2"/>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Why do we need a different form of assessment?</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solidFill>
                  <a:srgbClr val="FFFF00"/>
                </a:solidFill>
              </a:rPr>
              <a:t>Psychologists frequently argue that IQ does not reflect intelligence or learning potential accurately.  Error always unidirectional.</a:t>
            </a:r>
          </a:p>
          <a:p>
            <a:r>
              <a:rPr lang="en-US" dirty="0" smtClean="0">
                <a:solidFill>
                  <a:srgbClr val="FFFF00"/>
                </a:solidFill>
              </a:rPr>
              <a:t>Persistent claims of gender, racial, ethnic, and disability biases (evidence weak)</a:t>
            </a:r>
          </a:p>
          <a:p>
            <a:r>
              <a:rPr lang="en-US" dirty="0" smtClean="0">
                <a:solidFill>
                  <a:srgbClr val="FFFF00"/>
                </a:solidFill>
              </a:rPr>
              <a:t>Failure of intelligence-based views of the nature of ability</a:t>
            </a:r>
          </a:p>
          <a:p>
            <a:r>
              <a:rPr lang="en-US" dirty="0" smtClean="0">
                <a:solidFill>
                  <a:srgbClr val="FFFF00"/>
                </a:solidFill>
              </a:rPr>
              <a:t>Poor prediction of school achievement; differential predictive value</a:t>
            </a:r>
          </a:p>
          <a:p>
            <a:r>
              <a:rPr lang="en-US" dirty="0" smtClean="0">
                <a:solidFill>
                  <a:srgbClr val="FFFF00"/>
                </a:solidFill>
              </a:rPr>
              <a:t>Classification is an inadequate objective.  How to defeat negative predictions?</a:t>
            </a:r>
          </a:p>
          <a:p>
            <a:r>
              <a:rPr lang="en-US" dirty="0" smtClean="0">
                <a:solidFill>
                  <a:srgbClr val="FFFF00"/>
                </a:solidFill>
              </a:rPr>
              <a:t>As a research tool, they are inadequate to reach much elusive information</a:t>
            </a:r>
            <a:endParaRPr lang="en-US" dirty="0">
              <a:solidFill>
                <a:srgbClr val="FFFF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2"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1+#ppt_w/2"/>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2"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1+#ppt_w/2"/>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2" fill="hold"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1+#ppt_w/2"/>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Estimation of Learning Potential</a:t>
            </a:r>
            <a:endParaRPr lang="en-US" dirty="0"/>
          </a:p>
        </p:txBody>
      </p:sp>
      <p:sp>
        <p:nvSpPr>
          <p:cNvPr id="3" name="Content Placeholder 2"/>
          <p:cNvSpPr>
            <a:spLocks noGrp="1"/>
          </p:cNvSpPr>
          <p:nvPr>
            <p:ph idx="1"/>
          </p:nvPr>
        </p:nvSpPr>
        <p:spPr/>
        <p:txBody>
          <a:bodyPr/>
          <a:lstStyle/>
          <a:p>
            <a:r>
              <a:rPr lang="en-US" dirty="0" err="1" smtClean="0">
                <a:solidFill>
                  <a:srgbClr val="FFFF00"/>
                </a:solidFill>
              </a:rPr>
              <a:t>Vygotsky’s</a:t>
            </a:r>
            <a:r>
              <a:rPr lang="en-US" dirty="0" smtClean="0">
                <a:solidFill>
                  <a:srgbClr val="FFFF00"/>
                </a:solidFill>
              </a:rPr>
              <a:t> observations, children from “the republics”</a:t>
            </a:r>
          </a:p>
          <a:p>
            <a:r>
              <a:rPr lang="en-US" i="1" dirty="0" smtClean="0">
                <a:solidFill>
                  <a:srgbClr val="FFFF00"/>
                </a:solidFill>
              </a:rPr>
              <a:t>How one learns </a:t>
            </a:r>
            <a:r>
              <a:rPr lang="en-US" dirty="0" smtClean="0">
                <a:solidFill>
                  <a:srgbClr val="FFFF00"/>
                </a:solidFill>
              </a:rPr>
              <a:t>must affect effectiveness and efficiency of learning</a:t>
            </a:r>
          </a:p>
          <a:p>
            <a:r>
              <a:rPr lang="en-US" dirty="0" smtClean="0">
                <a:solidFill>
                  <a:srgbClr val="FFFF00"/>
                </a:solidFill>
              </a:rPr>
              <a:t>Search for</a:t>
            </a:r>
          </a:p>
          <a:p>
            <a:pPr lvl="1"/>
            <a:r>
              <a:rPr lang="en-US" dirty="0" smtClean="0">
                <a:solidFill>
                  <a:srgbClr val="FFFF00"/>
                </a:solidFill>
              </a:rPr>
              <a:t>..what could happen, given X treatment, rather than</a:t>
            </a:r>
          </a:p>
          <a:p>
            <a:pPr lvl="1"/>
            <a:r>
              <a:rPr lang="en-US" dirty="0" smtClean="0">
                <a:solidFill>
                  <a:srgbClr val="FFFF00"/>
                </a:solidFill>
              </a:rPr>
              <a:t>..what </a:t>
            </a:r>
            <a:r>
              <a:rPr lang="en-US" i="1" dirty="0" smtClean="0">
                <a:solidFill>
                  <a:srgbClr val="FFFF00"/>
                </a:solidFill>
              </a:rPr>
              <a:t>will </a:t>
            </a:r>
            <a:r>
              <a:rPr lang="en-US" dirty="0" smtClean="0">
                <a:solidFill>
                  <a:srgbClr val="FFFF00"/>
                </a:solidFill>
              </a:rPr>
              <a:t>happen, given no special treatment</a:t>
            </a:r>
          </a:p>
          <a:p>
            <a:pPr lvl="1">
              <a:buNone/>
            </a:pPr>
            <a:endParaRPr lang="en-US" dirty="0" smtClean="0">
              <a:solidFill>
                <a:srgbClr val="FFFF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2"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1+#ppt_w/2"/>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2"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1+#ppt_w/2"/>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Assumptions of DA</a:t>
            </a:r>
            <a:endParaRPr lang="en-US" dirty="0"/>
          </a:p>
        </p:txBody>
      </p:sp>
      <p:sp>
        <p:nvSpPr>
          <p:cNvPr id="3" name="Content Placeholder 2"/>
          <p:cNvSpPr>
            <a:spLocks noGrp="1"/>
          </p:cNvSpPr>
          <p:nvPr>
            <p:ph idx="1"/>
          </p:nvPr>
        </p:nvSpPr>
        <p:spPr/>
        <p:txBody>
          <a:bodyPr/>
          <a:lstStyle/>
          <a:p>
            <a:r>
              <a:rPr lang="en-US" dirty="0" smtClean="0">
                <a:solidFill>
                  <a:srgbClr val="FFFF00"/>
                </a:solidFill>
              </a:rPr>
              <a:t>Potential is always better than performance</a:t>
            </a:r>
          </a:p>
          <a:p>
            <a:r>
              <a:rPr lang="en-US" dirty="0" smtClean="0">
                <a:solidFill>
                  <a:srgbClr val="FFFF00"/>
                </a:solidFill>
              </a:rPr>
              <a:t>There are treatable obstacles to learning and performance</a:t>
            </a:r>
          </a:p>
          <a:p>
            <a:r>
              <a:rPr lang="en-US" dirty="0" smtClean="0">
                <a:solidFill>
                  <a:srgbClr val="FFFF00"/>
                </a:solidFill>
              </a:rPr>
              <a:t>Potential can be revealed if obstacles are removed or minimized</a:t>
            </a:r>
          </a:p>
          <a:p>
            <a:r>
              <a:rPr lang="en-US" dirty="0" smtClean="0">
                <a:solidFill>
                  <a:srgbClr val="FFFF00"/>
                </a:solidFill>
              </a:rPr>
              <a:t>Identifying and minimizing obstacles often requires giving help</a:t>
            </a:r>
          </a:p>
          <a:p>
            <a:pPr lvl="1"/>
            <a:r>
              <a:rPr lang="en-US" dirty="0" smtClean="0">
                <a:solidFill>
                  <a:srgbClr val="FFFF00"/>
                </a:solidFill>
              </a:rPr>
              <a:t>Reducing cognitive developmental barriers</a:t>
            </a:r>
          </a:p>
          <a:p>
            <a:pPr lvl="1"/>
            <a:r>
              <a:rPr lang="en-US" dirty="0" smtClean="0">
                <a:solidFill>
                  <a:srgbClr val="FFFF00"/>
                </a:solidFill>
              </a:rPr>
              <a:t>Reducing “artificial” barriers, e.g., ignorance, language, inexperience, resistance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2"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1+#ppt_w/2"/>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2"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1+#ppt_w/2"/>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2" fill="hold"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1+#ppt_w/2"/>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Comparison of Dynamic and Static/Normative Assessment</a:t>
            </a:r>
            <a:endParaRPr lang="en-US" dirty="0"/>
          </a:p>
        </p:txBody>
      </p:sp>
      <p:sp>
        <p:nvSpPr>
          <p:cNvPr id="3" name="Content Placeholder 2"/>
          <p:cNvSpPr>
            <a:spLocks noGrp="1"/>
          </p:cNvSpPr>
          <p:nvPr>
            <p:ph idx="1"/>
          </p:nvPr>
        </p:nvSpPr>
        <p:spPr/>
        <p:txBody>
          <a:bodyPr>
            <a:normAutofit fontScale="92500" lnSpcReduction="10000"/>
          </a:bodyPr>
          <a:lstStyle/>
          <a:p>
            <a:r>
              <a:rPr lang="en-US" b="1" i="1" dirty="0" smtClean="0">
                <a:solidFill>
                  <a:srgbClr val="FFFF00"/>
                </a:solidFill>
              </a:rPr>
              <a:t>What is compared</a:t>
            </a:r>
          </a:p>
          <a:p>
            <a:pPr lvl="1"/>
            <a:r>
              <a:rPr lang="en-US" dirty="0" smtClean="0">
                <a:solidFill>
                  <a:srgbClr val="FFFF00"/>
                </a:solidFill>
              </a:rPr>
              <a:t>Self with norms </a:t>
            </a:r>
            <a:r>
              <a:rPr lang="en-US" dirty="0" err="1" smtClean="0">
                <a:solidFill>
                  <a:srgbClr val="FFFF00"/>
                </a:solidFill>
              </a:rPr>
              <a:t>vs</a:t>
            </a:r>
            <a:r>
              <a:rPr lang="en-US" dirty="0" smtClean="0">
                <a:solidFill>
                  <a:srgbClr val="FFFF00"/>
                </a:solidFill>
              </a:rPr>
              <a:t> self with self</a:t>
            </a:r>
          </a:p>
          <a:p>
            <a:r>
              <a:rPr lang="en-US" b="1" i="1" dirty="0" smtClean="0">
                <a:solidFill>
                  <a:srgbClr val="FFFF00"/>
                </a:solidFill>
              </a:rPr>
              <a:t>Major questions</a:t>
            </a:r>
          </a:p>
          <a:p>
            <a:pPr lvl="1"/>
            <a:r>
              <a:rPr lang="en-US" dirty="0" smtClean="0">
                <a:solidFill>
                  <a:srgbClr val="FFFF00"/>
                </a:solidFill>
              </a:rPr>
              <a:t>What is known or not known </a:t>
            </a:r>
            <a:r>
              <a:rPr lang="en-US" dirty="0" err="1" smtClean="0">
                <a:solidFill>
                  <a:srgbClr val="FFFF00"/>
                </a:solidFill>
              </a:rPr>
              <a:t>vs</a:t>
            </a:r>
            <a:r>
              <a:rPr lang="en-US" dirty="0" smtClean="0">
                <a:solidFill>
                  <a:srgbClr val="FFFF00"/>
                </a:solidFill>
              </a:rPr>
              <a:t> what can be learned</a:t>
            </a:r>
          </a:p>
          <a:p>
            <a:r>
              <a:rPr lang="en-US" b="1" i="1" dirty="0" smtClean="0">
                <a:solidFill>
                  <a:srgbClr val="FFFF00"/>
                </a:solidFill>
              </a:rPr>
              <a:t>Examining process</a:t>
            </a:r>
          </a:p>
          <a:p>
            <a:pPr lvl="1"/>
            <a:r>
              <a:rPr lang="en-US" dirty="0" smtClean="0">
                <a:solidFill>
                  <a:srgbClr val="FFFF00"/>
                </a:solidFill>
              </a:rPr>
              <a:t>Objective </a:t>
            </a:r>
            <a:r>
              <a:rPr lang="en-US" dirty="0" err="1" smtClean="0">
                <a:solidFill>
                  <a:srgbClr val="FFFF00"/>
                </a:solidFill>
              </a:rPr>
              <a:t>vs</a:t>
            </a:r>
            <a:r>
              <a:rPr lang="en-US" dirty="0" smtClean="0">
                <a:solidFill>
                  <a:srgbClr val="FFFF00"/>
                </a:solidFill>
              </a:rPr>
              <a:t> interactive</a:t>
            </a:r>
          </a:p>
          <a:p>
            <a:r>
              <a:rPr lang="en-US" b="1" i="1" dirty="0" smtClean="0">
                <a:solidFill>
                  <a:srgbClr val="FFFF00"/>
                </a:solidFill>
              </a:rPr>
              <a:t>Interpretation of results</a:t>
            </a:r>
          </a:p>
          <a:p>
            <a:pPr lvl="1"/>
            <a:r>
              <a:rPr lang="en-US" dirty="0" smtClean="0">
                <a:solidFill>
                  <a:srgbClr val="FFFF00"/>
                </a:solidFill>
              </a:rPr>
              <a:t>ID of limits on performance </a:t>
            </a:r>
            <a:r>
              <a:rPr lang="en-US" dirty="0" err="1" smtClean="0">
                <a:solidFill>
                  <a:srgbClr val="FFFF00"/>
                </a:solidFill>
              </a:rPr>
              <a:t>vs</a:t>
            </a:r>
            <a:r>
              <a:rPr lang="en-US" dirty="0" smtClean="0">
                <a:solidFill>
                  <a:srgbClr val="FFFF00"/>
                </a:solidFill>
              </a:rPr>
              <a:t>  ID of obstacles and ways to overcome them (learning potential)</a:t>
            </a:r>
          </a:p>
          <a:p>
            <a:r>
              <a:rPr lang="en-US" b="1" i="1" dirty="0" smtClean="0">
                <a:solidFill>
                  <a:srgbClr val="FFFF00"/>
                </a:solidFill>
              </a:rPr>
              <a:t>Role of examiner</a:t>
            </a:r>
          </a:p>
          <a:p>
            <a:pPr lvl="1"/>
            <a:r>
              <a:rPr lang="en-US" dirty="0" smtClean="0">
                <a:solidFill>
                  <a:srgbClr val="FFFF00"/>
                </a:solidFill>
              </a:rPr>
              <a:t>Poses problems, records, affectively neutral </a:t>
            </a:r>
            <a:r>
              <a:rPr lang="en-US" dirty="0" err="1" smtClean="0">
                <a:solidFill>
                  <a:srgbClr val="FFFF00"/>
                </a:solidFill>
              </a:rPr>
              <a:t>vs</a:t>
            </a:r>
            <a:r>
              <a:rPr lang="en-US" dirty="0" smtClean="0">
                <a:solidFill>
                  <a:srgbClr val="FFFF00"/>
                </a:solidFill>
              </a:rPr>
              <a:t> </a:t>
            </a:r>
            <a:r>
              <a:rPr lang="en-US" dirty="0" smtClean="0">
                <a:solidFill>
                  <a:srgbClr val="FFFF00"/>
                </a:solidFill>
              </a:rPr>
              <a:t>teaches, promotes change, affectively involved</a:t>
            </a:r>
          </a:p>
          <a:p>
            <a:pPr lvl="1">
              <a:buNone/>
            </a:pPr>
            <a:endParaRPr lang="en-US" dirty="0" smtClean="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ChangeArrowheads="1"/>
          </p:cNvSpPr>
          <p:nvPr>
            <p:ph type="title"/>
          </p:nvPr>
        </p:nvSpPr>
        <p:spPr/>
        <p:txBody>
          <a:bodyPr/>
          <a:lstStyle/>
          <a:p>
            <a:endParaRPr lang="en-US">
              <a:solidFill>
                <a:srgbClr val="FFFF00"/>
              </a:solidFill>
            </a:endParaRPr>
          </a:p>
        </p:txBody>
      </p:sp>
      <p:pic>
        <p:nvPicPr>
          <p:cNvPr id="63491" name="Picture 3"/>
          <p:cNvPicPr>
            <a:picLocks noChangeAspect="1" noChangeArrowheads="1"/>
          </p:cNvPicPr>
          <p:nvPr/>
        </p:nvPicPr>
        <p:blipFill>
          <a:blip r:embed="rId3" cstate="print"/>
          <a:srcRect/>
          <a:stretch>
            <a:fillRect/>
          </a:stretch>
        </p:blipFill>
        <p:spPr bwMode="auto">
          <a:xfrm>
            <a:off x="0" y="0"/>
            <a:ext cx="9144000" cy="68580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Picture 2"/>
          <p:cNvPicPr>
            <a:picLocks noChangeAspect="1" noChangeArrowheads="1"/>
          </p:cNvPicPr>
          <p:nvPr/>
        </p:nvPicPr>
        <p:blipFill>
          <a:blip r:embed="rId3" cstate="print"/>
          <a:srcRect/>
          <a:stretch>
            <a:fillRect/>
          </a:stretch>
        </p:blipFill>
        <p:spPr bwMode="auto">
          <a:xfrm>
            <a:off x="0" y="0"/>
            <a:ext cx="9144000" cy="689292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Analytic Questions</a:t>
            </a:r>
            <a:endParaRPr lang="en-US" dirty="0"/>
          </a:p>
        </p:txBody>
      </p:sp>
      <p:sp>
        <p:nvSpPr>
          <p:cNvPr id="3" name="Content Placeholder 2"/>
          <p:cNvSpPr>
            <a:spLocks noGrp="1"/>
          </p:cNvSpPr>
          <p:nvPr>
            <p:ph idx="1"/>
          </p:nvPr>
        </p:nvSpPr>
        <p:spPr/>
        <p:txBody>
          <a:bodyPr/>
          <a:lstStyle/>
          <a:p>
            <a:r>
              <a:rPr lang="en-US" dirty="0" smtClean="0">
                <a:solidFill>
                  <a:srgbClr val="FFFF00"/>
                </a:solidFill>
              </a:rPr>
              <a:t>What </a:t>
            </a:r>
            <a:r>
              <a:rPr lang="en-US" i="1" dirty="0" smtClean="0">
                <a:solidFill>
                  <a:srgbClr val="FFFF00"/>
                </a:solidFill>
              </a:rPr>
              <a:t>knowledge</a:t>
            </a:r>
            <a:r>
              <a:rPr lang="en-US" dirty="0" smtClean="0">
                <a:solidFill>
                  <a:srgbClr val="FFFF00"/>
                </a:solidFill>
              </a:rPr>
              <a:t> do you need to have in order to be good at solving these problems?</a:t>
            </a:r>
          </a:p>
          <a:p>
            <a:r>
              <a:rPr lang="en-US" dirty="0" smtClean="0">
                <a:solidFill>
                  <a:srgbClr val="FFFF00"/>
                </a:solidFill>
              </a:rPr>
              <a:t>What </a:t>
            </a:r>
            <a:r>
              <a:rPr lang="en-US" i="1" dirty="0" smtClean="0">
                <a:solidFill>
                  <a:srgbClr val="FFFF00"/>
                </a:solidFill>
              </a:rPr>
              <a:t>cognitive and </a:t>
            </a:r>
            <a:r>
              <a:rPr lang="en-US" i="1" dirty="0" err="1" smtClean="0">
                <a:solidFill>
                  <a:srgbClr val="FFFF00"/>
                </a:solidFill>
              </a:rPr>
              <a:t>metacognitive</a:t>
            </a:r>
            <a:r>
              <a:rPr lang="en-US" i="1" dirty="0" smtClean="0">
                <a:solidFill>
                  <a:srgbClr val="FFFF00"/>
                </a:solidFill>
              </a:rPr>
              <a:t> </a:t>
            </a:r>
            <a:r>
              <a:rPr lang="en-US" dirty="0" smtClean="0">
                <a:solidFill>
                  <a:srgbClr val="FFFF00"/>
                </a:solidFill>
              </a:rPr>
              <a:t>abilities and/or habits seem to be called upon in these problems?</a:t>
            </a:r>
          </a:p>
          <a:p>
            <a:r>
              <a:rPr lang="en-US" dirty="0" smtClean="0">
                <a:solidFill>
                  <a:srgbClr val="FFFF00"/>
                </a:solidFill>
              </a:rPr>
              <a:t>What </a:t>
            </a:r>
            <a:r>
              <a:rPr lang="en-US" i="1" dirty="0" smtClean="0">
                <a:solidFill>
                  <a:srgbClr val="FFFF00"/>
                </a:solidFill>
              </a:rPr>
              <a:t>non-cognitive</a:t>
            </a:r>
            <a:r>
              <a:rPr lang="en-US" dirty="0" smtClean="0">
                <a:solidFill>
                  <a:srgbClr val="FFFF00"/>
                </a:solidFill>
              </a:rPr>
              <a:t> (emotional, motivational, attitudinal, dispositional) characteristics could affect performance on these problems?</a:t>
            </a:r>
            <a:endParaRPr lang="en-US" dirty="0">
              <a:solidFill>
                <a:srgbClr val="FFFF00"/>
              </a:solidFill>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Procedural Questions</a:t>
            </a:r>
            <a:endParaRPr lang="en-US" dirty="0"/>
          </a:p>
        </p:txBody>
      </p:sp>
      <p:sp>
        <p:nvSpPr>
          <p:cNvPr id="3" name="Content Placeholder 2"/>
          <p:cNvSpPr>
            <a:spLocks noGrp="1"/>
          </p:cNvSpPr>
          <p:nvPr>
            <p:ph idx="1"/>
          </p:nvPr>
        </p:nvSpPr>
        <p:spPr/>
        <p:txBody>
          <a:bodyPr/>
          <a:lstStyle/>
          <a:p>
            <a:r>
              <a:rPr lang="en-US" dirty="0" smtClean="0">
                <a:solidFill>
                  <a:srgbClr val="FFFF00"/>
                </a:solidFill>
              </a:rPr>
              <a:t>What apparent obstacles are interfering with performance?</a:t>
            </a:r>
          </a:p>
          <a:p>
            <a:r>
              <a:rPr lang="en-US" dirty="0" smtClean="0">
                <a:solidFill>
                  <a:srgbClr val="FFFF00"/>
                </a:solidFill>
              </a:rPr>
              <a:t>How can I overcome the obstacles without telling the answers? (What mediation?)</a:t>
            </a:r>
          </a:p>
          <a:p>
            <a:r>
              <a:rPr lang="en-US" dirty="0" smtClean="0">
                <a:solidFill>
                  <a:srgbClr val="FFFF00"/>
                </a:solidFill>
              </a:rPr>
              <a:t>How does the subject respond to my mediation/help?</a:t>
            </a:r>
          </a:p>
          <a:p>
            <a:r>
              <a:rPr lang="en-US" dirty="0" smtClean="0">
                <a:solidFill>
                  <a:srgbClr val="FFFF00"/>
                </a:solidFill>
              </a:rPr>
              <a:t>How can I assess the possibility of transfer of rules, concepts, strategies, knowledge?</a:t>
            </a:r>
            <a:endParaRPr lang="en-US" dirty="0">
              <a:solidFill>
                <a:srgbClr val="FFFF00"/>
              </a:solidFill>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Interpretation Questions</a:t>
            </a:r>
            <a:endParaRPr lang="en-US" dirty="0"/>
          </a:p>
        </p:txBody>
      </p:sp>
      <p:sp>
        <p:nvSpPr>
          <p:cNvPr id="3" name="Content Placeholder 2"/>
          <p:cNvSpPr>
            <a:spLocks noGrp="1"/>
          </p:cNvSpPr>
          <p:nvPr>
            <p:ph idx="1"/>
          </p:nvPr>
        </p:nvSpPr>
        <p:spPr/>
        <p:txBody>
          <a:bodyPr/>
          <a:lstStyle/>
          <a:p>
            <a:r>
              <a:rPr lang="en-US" dirty="0" smtClean="0">
                <a:solidFill>
                  <a:srgbClr val="FFFF00"/>
                </a:solidFill>
              </a:rPr>
              <a:t>What was initial performance?  High, low, consistent across problems..?</a:t>
            </a:r>
          </a:p>
          <a:p>
            <a:r>
              <a:rPr lang="en-US" dirty="0" smtClean="0">
                <a:solidFill>
                  <a:srgbClr val="FFFF00"/>
                </a:solidFill>
              </a:rPr>
              <a:t>What was the difference between initial performance and performance following mediation?</a:t>
            </a:r>
          </a:p>
          <a:p>
            <a:r>
              <a:rPr lang="en-US" dirty="0" smtClean="0">
                <a:solidFill>
                  <a:srgbClr val="FFFF00"/>
                </a:solidFill>
              </a:rPr>
              <a:t>What kinds of mediation, and how much of it, yielded performance improvement?</a:t>
            </a:r>
          </a:p>
          <a:p>
            <a:r>
              <a:rPr lang="en-US" dirty="0" smtClean="0">
                <a:solidFill>
                  <a:srgbClr val="FFFF00"/>
                </a:solidFill>
              </a:rPr>
              <a:t>What were the major obstacles to performance, and how can they be overcome?</a:t>
            </a:r>
            <a:endParaRPr lang="en-US" dirty="0">
              <a:solidFill>
                <a:srgbClr val="FFFF00"/>
              </a:solidFill>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2"/>
          <p:cNvSpPr>
            <a:spLocks noGrp="1" noChangeArrowheads="1"/>
          </p:cNvSpPr>
          <p:nvPr>
            <p:ph type="title"/>
          </p:nvPr>
        </p:nvSpPr>
        <p:spPr/>
        <p:txBody>
          <a:bodyPr/>
          <a:lstStyle/>
          <a:p>
            <a:r>
              <a:rPr lang="en-US" dirty="0" smtClean="0">
                <a:solidFill>
                  <a:srgbClr val="FFFF00"/>
                </a:solidFill>
              </a:rPr>
              <a:t>The </a:t>
            </a:r>
            <a:r>
              <a:rPr lang="en-US" dirty="0">
                <a:solidFill>
                  <a:srgbClr val="FFFF00"/>
                </a:solidFill>
              </a:rPr>
              <a:t>Flags Test</a:t>
            </a:r>
          </a:p>
        </p:txBody>
      </p:sp>
      <p:sp>
        <p:nvSpPr>
          <p:cNvPr id="111619" name="Rectangle 3"/>
          <p:cNvSpPr>
            <a:spLocks noChangeArrowheads="1"/>
          </p:cNvSpPr>
          <p:nvPr/>
        </p:nvSpPr>
        <p:spPr bwMode="auto">
          <a:xfrm>
            <a:off x="0" y="2014538"/>
            <a:ext cx="9144000" cy="4772025"/>
          </a:xfrm>
          <a:prstGeom prst="rect">
            <a:avLst/>
          </a:prstGeom>
          <a:noFill/>
          <a:ln w="9525">
            <a:noFill/>
            <a:miter lim="800000"/>
            <a:headEnd/>
            <a:tailEnd/>
          </a:ln>
          <a:effectLst/>
        </p:spPr>
        <p:txBody>
          <a:bodyPr>
            <a:spAutoFit/>
          </a:bodyPr>
          <a:lstStyle/>
          <a:p>
            <a:pPr>
              <a:tabLst>
                <a:tab pos="-511175" algn="l"/>
                <a:tab pos="-169863" algn="l"/>
                <a:tab pos="169863" algn="l"/>
                <a:tab pos="457200" algn="l"/>
                <a:tab pos="854075" algn="l"/>
                <a:tab pos="1193800" algn="l"/>
                <a:tab pos="1536700" algn="l"/>
                <a:tab pos="1828800" algn="l"/>
                <a:tab pos="2286000" algn="l"/>
                <a:tab pos="2743200" algn="l"/>
                <a:tab pos="3200400" algn="l"/>
                <a:tab pos="3657600" algn="l"/>
                <a:tab pos="4114800" algn="l"/>
                <a:tab pos="4572000" algn="l"/>
                <a:tab pos="5029200" algn="l"/>
                <a:tab pos="5486400" algn="l"/>
                <a:tab pos="5943600" algn="l"/>
              </a:tabLst>
            </a:pPr>
            <a:r>
              <a:rPr lang="en-US" sz="1400">
                <a:solidFill>
                  <a:srgbClr val="FFFF00"/>
                </a:solidFill>
                <a:cs typeface="Times New Roman" charset="0"/>
              </a:rPr>
              <a:t>1. If flag number 1 were red and white, there would be one color too many.  If that flag were green and white, there would still be one color too many.  Flag number 1 is ­­­­____________.</a:t>
            </a:r>
          </a:p>
          <a:p>
            <a:pPr eaLnBrk="0" hangingPunct="0">
              <a:tabLst>
                <a:tab pos="-511175" algn="l"/>
                <a:tab pos="-169863" algn="l"/>
                <a:tab pos="169863" algn="l"/>
                <a:tab pos="457200" algn="l"/>
                <a:tab pos="854075" algn="l"/>
                <a:tab pos="1193800" algn="l"/>
                <a:tab pos="1536700" algn="l"/>
                <a:tab pos="1828800" algn="l"/>
                <a:tab pos="2286000" algn="l"/>
                <a:tab pos="2743200" algn="l"/>
                <a:tab pos="3200400" algn="l"/>
                <a:tab pos="3657600" algn="l"/>
                <a:tab pos="4114800" algn="l"/>
                <a:tab pos="4572000" algn="l"/>
                <a:tab pos="5029200" algn="l"/>
                <a:tab pos="5486400" algn="l"/>
                <a:tab pos="5943600" algn="l"/>
              </a:tabLst>
            </a:pPr>
            <a:r>
              <a:rPr lang="en-US" sz="1400">
                <a:solidFill>
                  <a:srgbClr val="FFFF00"/>
                </a:solidFill>
                <a:cs typeface="Times New Roman" charset="0"/>
              </a:rPr>
              <a:t> </a:t>
            </a:r>
          </a:p>
          <a:p>
            <a:pPr eaLnBrk="0" hangingPunct="0">
              <a:tabLst>
                <a:tab pos="-511175" algn="l"/>
                <a:tab pos="-169863" algn="l"/>
                <a:tab pos="169863" algn="l"/>
                <a:tab pos="457200" algn="l"/>
                <a:tab pos="854075" algn="l"/>
                <a:tab pos="1193800" algn="l"/>
                <a:tab pos="1536700" algn="l"/>
                <a:tab pos="1828800" algn="l"/>
                <a:tab pos="2286000" algn="l"/>
                <a:tab pos="2743200" algn="l"/>
                <a:tab pos="3200400" algn="l"/>
                <a:tab pos="3657600" algn="l"/>
                <a:tab pos="4114800" algn="l"/>
                <a:tab pos="4572000" algn="l"/>
                <a:tab pos="5029200" algn="l"/>
                <a:tab pos="5486400" algn="l"/>
                <a:tab pos="5943600" algn="l"/>
              </a:tabLst>
            </a:pPr>
            <a:r>
              <a:rPr lang="en-US" sz="1400">
                <a:solidFill>
                  <a:srgbClr val="FFFF00"/>
                </a:solidFill>
                <a:cs typeface="Times New Roman" charset="0"/>
              </a:rPr>
              <a:t>2. If flag number 2 were green and gray, there would be one color too many.  If that flag were green, yellow, and white, there would be two colors too many.  Flag number 2 is ____________.</a:t>
            </a:r>
          </a:p>
          <a:p>
            <a:pPr eaLnBrk="0" hangingPunct="0">
              <a:tabLst>
                <a:tab pos="-511175" algn="l"/>
                <a:tab pos="-169863" algn="l"/>
                <a:tab pos="169863" algn="l"/>
                <a:tab pos="457200" algn="l"/>
                <a:tab pos="854075" algn="l"/>
                <a:tab pos="1193800" algn="l"/>
                <a:tab pos="1536700" algn="l"/>
                <a:tab pos="1828800" algn="l"/>
                <a:tab pos="2286000" algn="l"/>
                <a:tab pos="2743200" algn="l"/>
                <a:tab pos="3200400" algn="l"/>
                <a:tab pos="3657600" algn="l"/>
                <a:tab pos="4114800" algn="l"/>
                <a:tab pos="4572000" algn="l"/>
                <a:tab pos="5029200" algn="l"/>
                <a:tab pos="5486400" algn="l"/>
                <a:tab pos="5943600" algn="l"/>
              </a:tabLst>
            </a:pPr>
            <a:r>
              <a:rPr lang="en-US" sz="1400">
                <a:solidFill>
                  <a:srgbClr val="FFFF00"/>
                </a:solidFill>
                <a:cs typeface="Times New Roman" charset="0"/>
              </a:rPr>
              <a:t> </a:t>
            </a:r>
          </a:p>
          <a:p>
            <a:pPr eaLnBrk="0" hangingPunct="0">
              <a:tabLst>
                <a:tab pos="-511175" algn="l"/>
                <a:tab pos="-169863" algn="l"/>
                <a:tab pos="169863" algn="l"/>
                <a:tab pos="457200" algn="l"/>
                <a:tab pos="854075" algn="l"/>
                <a:tab pos="1193800" algn="l"/>
                <a:tab pos="1536700" algn="l"/>
                <a:tab pos="1828800" algn="l"/>
                <a:tab pos="2286000" algn="l"/>
                <a:tab pos="2743200" algn="l"/>
                <a:tab pos="3200400" algn="l"/>
                <a:tab pos="3657600" algn="l"/>
                <a:tab pos="4114800" algn="l"/>
                <a:tab pos="4572000" algn="l"/>
                <a:tab pos="5029200" algn="l"/>
                <a:tab pos="5486400" algn="l"/>
                <a:tab pos="5943600" algn="l"/>
              </a:tabLst>
            </a:pPr>
            <a:r>
              <a:rPr lang="en-US" sz="1400">
                <a:solidFill>
                  <a:srgbClr val="FFFF00"/>
                </a:solidFill>
                <a:cs typeface="Times New Roman" charset="0"/>
              </a:rPr>
              <a:t>3. If flag number 3 were blue and black, there would be one color too many.  If that flag were black, red, and green, there would be two colors too many.  Flag number 3 is ­­____________.</a:t>
            </a:r>
          </a:p>
          <a:p>
            <a:pPr eaLnBrk="0" hangingPunct="0">
              <a:tabLst>
                <a:tab pos="-511175" algn="l"/>
                <a:tab pos="-169863" algn="l"/>
                <a:tab pos="169863" algn="l"/>
                <a:tab pos="457200" algn="l"/>
                <a:tab pos="854075" algn="l"/>
                <a:tab pos="1193800" algn="l"/>
                <a:tab pos="1536700" algn="l"/>
                <a:tab pos="1828800" algn="l"/>
                <a:tab pos="2286000" algn="l"/>
                <a:tab pos="2743200" algn="l"/>
                <a:tab pos="3200400" algn="l"/>
                <a:tab pos="3657600" algn="l"/>
                <a:tab pos="4114800" algn="l"/>
                <a:tab pos="4572000" algn="l"/>
                <a:tab pos="5029200" algn="l"/>
                <a:tab pos="5486400" algn="l"/>
                <a:tab pos="5943600" algn="l"/>
              </a:tabLst>
            </a:pPr>
            <a:r>
              <a:rPr lang="en-US" sz="1400">
                <a:solidFill>
                  <a:srgbClr val="FFFF00"/>
                </a:solidFill>
                <a:cs typeface="Times New Roman" charset="0"/>
              </a:rPr>
              <a:t> </a:t>
            </a:r>
          </a:p>
          <a:p>
            <a:pPr eaLnBrk="0" hangingPunct="0">
              <a:tabLst>
                <a:tab pos="-511175" algn="l"/>
                <a:tab pos="-169863" algn="l"/>
                <a:tab pos="169863" algn="l"/>
                <a:tab pos="457200" algn="l"/>
                <a:tab pos="854075" algn="l"/>
                <a:tab pos="1193800" algn="l"/>
                <a:tab pos="1536700" algn="l"/>
                <a:tab pos="1828800" algn="l"/>
                <a:tab pos="2286000" algn="l"/>
                <a:tab pos="2743200" algn="l"/>
                <a:tab pos="3200400" algn="l"/>
                <a:tab pos="3657600" algn="l"/>
                <a:tab pos="4114800" algn="l"/>
                <a:tab pos="4572000" algn="l"/>
                <a:tab pos="5029200" algn="l"/>
                <a:tab pos="5486400" algn="l"/>
                <a:tab pos="5943600" algn="l"/>
              </a:tabLst>
            </a:pPr>
            <a:r>
              <a:rPr lang="en-US" sz="1400">
                <a:solidFill>
                  <a:srgbClr val="FFFF00"/>
                </a:solidFill>
                <a:cs typeface="Times New Roman" charset="0"/>
              </a:rPr>
              <a:t>4. If flag number 4 were yellow and blue, there would be one color too many.  If that flag were blue and green, there would be one color too many.  If it were red and blue, there would be one color too many.  Flag number 4 is</a:t>
            </a:r>
          </a:p>
          <a:p>
            <a:pPr eaLnBrk="0" hangingPunct="0">
              <a:tabLst>
                <a:tab pos="-511175" algn="l"/>
                <a:tab pos="-169863" algn="l"/>
                <a:tab pos="169863" algn="l"/>
                <a:tab pos="457200" algn="l"/>
                <a:tab pos="854075" algn="l"/>
                <a:tab pos="1193800" algn="l"/>
                <a:tab pos="1536700" algn="l"/>
                <a:tab pos="1828800" algn="l"/>
                <a:tab pos="2286000" algn="l"/>
                <a:tab pos="2743200" algn="l"/>
                <a:tab pos="3200400" algn="l"/>
                <a:tab pos="3657600" algn="l"/>
                <a:tab pos="4114800" algn="l"/>
                <a:tab pos="4572000" algn="l"/>
                <a:tab pos="5029200" algn="l"/>
                <a:tab pos="5486400" algn="l"/>
                <a:tab pos="5943600" algn="l"/>
              </a:tabLst>
            </a:pPr>
            <a:r>
              <a:rPr lang="en-US" sz="1400">
                <a:solidFill>
                  <a:srgbClr val="FFFF00"/>
                </a:solidFill>
                <a:cs typeface="Times New Roman" charset="0"/>
              </a:rPr>
              <a:t>____________.</a:t>
            </a:r>
          </a:p>
          <a:p>
            <a:pPr eaLnBrk="0" hangingPunct="0">
              <a:tabLst>
                <a:tab pos="-511175" algn="l"/>
                <a:tab pos="-169863" algn="l"/>
                <a:tab pos="169863" algn="l"/>
                <a:tab pos="457200" algn="l"/>
                <a:tab pos="854075" algn="l"/>
                <a:tab pos="1193800" algn="l"/>
                <a:tab pos="1536700" algn="l"/>
                <a:tab pos="1828800" algn="l"/>
                <a:tab pos="2286000" algn="l"/>
                <a:tab pos="2743200" algn="l"/>
                <a:tab pos="3200400" algn="l"/>
                <a:tab pos="3657600" algn="l"/>
                <a:tab pos="4114800" algn="l"/>
                <a:tab pos="4572000" algn="l"/>
                <a:tab pos="5029200" algn="l"/>
                <a:tab pos="5486400" algn="l"/>
                <a:tab pos="5943600" algn="l"/>
              </a:tabLst>
            </a:pPr>
            <a:r>
              <a:rPr lang="en-US" sz="1400">
                <a:solidFill>
                  <a:srgbClr val="FFFF00"/>
                </a:solidFill>
                <a:cs typeface="Times New Roman" charset="0"/>
              </a:rPr>
              <a:t> </a:t>
            </a:r>
          </a:p>
          <a:p>
            <a:pPr eaLnBrk="0" hangingPunct="0">
              <a:tabLst>
                <a:tab pos="-511175" algn="l"/>
                <a:tab pos="-169863" algn="l"/>
                <a:tab pos="169863" algn="l"/>
                <a:tab pos="457200" algn="l"/>
                <a:tab pos="854075" algn="l"/>
                <a:tab pos="1193800" algn="l"/>
                <a:tab pos="1536700" algn="l"/>
                <a:tab pos="1828800" algn="l"/>
                <a:tab pos="2286000" algn="l"/>
                <a:tab pos="2743200" algn="l"/>
                <a:tab pos="3200400" algn="l"/>
                <a:tab pos="3657600" algn="l"/>
                <a:tab pos="4114800" algn="l"/>
                <a:tab pos="4572000" algn="l"/>
                <a:tab pos="5029200" algn="l"/>
                <a:tab pos="5486400" algn="l"/>
                <a:tab pos="5943600" algn="l"/>
              </a:tabLst>
            </a:pPr>
            <a:r>
              <a:rPr lang="en-US" sz="1400">
                <a:solidFill>
                  <a:srgbClr val="FFFF00"/>
                </a:solidFill>
                <a:cs typeface="Times New Roman" charset="0"/>
              </a:rPr>
              <a:t>  </a:t>
            </a:r>
          </a:p>
          <a:p>
            <a:pPr eaLnBrk="0" hangingPunct="0">
              <a:tabLst>
                <a:tab pos="-511175" algn="l"/>
                <a:tab pos="-169863" algn="l"/>
                <a:tab pos="169863" algn="l"/>
                <a:tab pos="457200" algn="l"/>
                <a:tab pos="854075" algn="l"/>
                <a:tab pos="1193800" algn="l"/>
                <a:tab pos="1536700" algn="l"/>
                <a:tab pos="1828800" algn="l"/>
                <a:tab pos="2286000" algn="l"/>
                <a:tab pos="2743200" algn="l"/>
                <a:tab pos="3200400" algn="l"/>
                <a:tab pos="3657600" algn="l"/>
                <a:tab pos="4114800" algn="l"/>
                <a:tab pos="4572000" algn="l"/>
                <a:tab pos="5029200" algn="l"/>
                <a:tab pos="5486400" algn="l"/>
                <a:tab pos="5943600" algn="l"/>
              </a:tabLst>
            </a:pPr>
            <a:r>
              <a:rPr lang="en-US" sz="1400">
                <a:solidFill>
                  <a:srgbClr val="FFFF00"/>
                </a:solidFill>
                <a:cs typeface="Times New Roman" charset="0"/>
              </a:rPr>
              <a:t>5. If flag number 5 were red, green, and yellow, there would be two colors too many.  If that flag were yellow, blue, and black, there would be two colors too many.  Flag number 5 is ____________.</a:t>
            </a:r>
          </a:p>
          <a:p>
            <a:pPr eaLnBrk="0" hangingPunct="0">
              <a:tabLst>
                <a:tab pos="-511175" algn="l"/>
                <a:tab pos="-169863" algn="l"/>
                <a:tab pos="169863" algn="l"/>
                <a:tab pos="457200" algn="l"/>
                <a:tab pos="854075" algn="l"/>
                <a:tab pos="1193800" algn="l"/>
                <a:tab pos="1536700" algn="l"/>
                <a:tab pos="1828800" algn="l"/>
                <a:tab pos="2286000" algn="l"/>
                <a:tab pos="2743200" algn="l"/>
                <a:tab pos="3200400" algn="l"/>
                <a:tab pos="3657600" algn="l"/>
                <a:tab pos="4114800" algn="l"/>
                <a:tab pos="4572000" algn="l"/>
                <a:tab pos="5029200" algn="l"/>
                <a:tab pos="5486400" algn="l"/>
                <a:tab pos="5943600" algn="l"/>
              </a:tabLst>
            </a:pPr>
            <a:r>
              <a:rPr lang="en-US" sz="1400">
                <a:solidFill>
                  <a:srgbClr val="FFFF00"/>
                </a:solidFill>
                <a:cs typeface="Times New Roman" charset="0"/>
              </a:rPr>
              <a:t> </a:t>
            </a:r>
          </a:p>
          <a:p>
            <a:pPr eaLnBrk="0" hangingPunct="0">
              <a:tabLst>
                <a:tab pos="-511175" algn="l"/>
                <a:tab pos="-169863" algn="l"/>
                <a:tab pos="169863" algn="l"/>
                <a:tab pos="457200" algn="l"/>
                <a:tab pos="854075" algn="l"/>
                <a:tab pos="1193800" algn="l"/>
                <a:tab pos="1536700" algn="l"/>
                <a:tab pos="1828800" algn="l"/>
                <a:tab pos="2286000" algn="l"/>
                <a:tab pos="2743200" algn="l"/>
                <a:tab pos="3200400" algn="l"/>
                <a:tab pos="3657600" algn="l"/>
                <a:tab pos="4114800" algn="l"/>
                <a:tab pos="4572000" algn="l"/>
                <a:tab pos="5029200" algn="l"/>
                <a:tab pos="5486400" algn="l"/>
                <a:tab pos="5943600" algn="l"/>
              </a:tabLst>
            </a:pPr>
            <a:r>
              <a:rPr lang="en-US" sz="1400">
                <a:solidFill>
                  <a:srgbClr val="FFFF00"/>
                </a:solidFill>
                <a:cs typeface="Times New Roman" charset="0"/>
              </a:rPr>
              <a:t>6. If flag number 6 were green, there would be two colors missing.  If that flag were black, there would be two colors missing.  If it were red, there would be two colors missing.  Flag number 6 is</a:t>
            </a:r>
          </a:p>
          <a:p>
            <a:pPr eaLnBrk="0" hangingPunct="0">
              <a:tabLst>
                <a:tab pos="-511175" algn="l"/>
                <a:tab pos="-169863" algn="l"/>
                <a:tab pos="169863" algn="l"/>
                <a:tab pos="457200" algn="l"/>
                <a:tab pos="854075" algn="l"/>
                <a:tab pos="1193800" algn="l"/>
                <a:tab pos="1536700" algn="l"/>
                <a:tab pos="1828800" algn="l"/>
                <a:tab pos="2286000" algn="l"/>
                <a:tab pos="2743200" algn="l"/>
                <a:tab pos="3200400" algn="l"/>
                <a:tab pos="3657600" algn="l"/>
                <a:tab pos="4114800" algn="l"/>
                <a:tab pos="4572000" algn="l"/>
                <a:tab pos="5029200" algn="l"/>
                <a:tab pos="5486400" algn="l"/>
                <a:tab pos="5943600" algn="l"/>
              </a:tabLst>
            </a:pPr>
            <a:r>
              <a:rPr lang="en-US" sz="1400">
                <a:solidFill>
                  <a:srgbClr val="FFFF00"/>
                </a:solidFill>
                <a:cs typeface="Times New Roman" charset="0"/>
              </a:rPr>
              <a:t>____________.</a:t>
            </a:r>
          </a:p>
          <a:p>
            <a:pPr eaLnBrk="0" hangingPunct="0">
              <a:tabLst>
                <a:tab pos="-511175" algn="l"/>
                <a:tab pos="-169863" algn="l"/>
                <a:tab pos="169863" algn="l"/>
                <a:tab pos="457200" algn="l"/>
                <a:tab pos="854075" algn="l"/>
                <a:tab pos="1193800" algn="l"/>
                <a:tab pos="1536700" algn="l"/>
                <a:tab pos="1828800" algn="l"/>
                <a:tab pos="2286000" algn="l"/>
                <a:tab pos="2743200" algn="l"/>
                <a:tab pos="3200400" algn="l"/>
                <a:tab pos="3657600" algn="l"/>
                <a:tab pos="4114800" algn="l"/>
                <a:tab pos="4572000" algn="l"/>
                <a:tab pos="5029200" algn="l"/>
                <a:tab pos="5486400" algn="l"/>
                <a:tab pos="5943600" algn="l"/>
              </a:tabLst>
            </a:pPr>
            <a:r>
              <a:rPr lang="en-US" sz="1400">
                <a:solidFill>
                  <a:srgbClr val="FFFF00"/>
                </a:solidFill>
                <a:cs typeface="Times New Roman" charset="0"/>
              </a:rPr>
              <a:t> </a:t>
            </a:r>
          </a:p>
          <a:p>
            <a:pPr eaLnBrk="0" hangingPunct="0">
              <a:tabLst>
                <a:tab pos="-511175" algn="l"/>
                <a:tab pos="-169863" algn="l"/>
                <a:tab pos="169863" algn="l"/>
                <a:tab pos="457200" algn="l"/>
                <a:tab pos="854075" algn="l"/>
                <a:tab pos="1193800" algn="l"/>
                <a:tab pos="1536700" algn="l"/>
                <a:tab pos="1828800" algn="l"/>
                <a:tab pos="2286000" algn="l"/>
                <a:tab pos="2743200" algn="l"/>
                <a:tab pos="3200400" algn="l"/>
                <a:tab pos="3657600" algn="l"/>
                <a:tab pos="4114800" algn="l"/>
                <a:tab pos="4572000" algn="l"/>
                <a:tab pos="5029200" algn="l"/>
                <a:tab pos="5486400" algn="l"/>
                <a:tab pos="5943600" algn="l"/>
              </a:tabLst>
            </a:pPr>
            <a:endParaRPr lang="en-US" sz="1400">
              <a:solidFill>
                <a:srgbClr val="FFFF00"/>
              </a:solidFill>
              <a:cs typeface="Times New Roman"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2"/>
          <p:cNvSpPr>
            <a:spLocks noChangeArrowheads="1"/>
          </p:cNvSpPr>
          <p:nvPr/>
        </p:nvSpPr>
        <p:spPr bwMode="auto">
          <a:xfrm>
            <a:off x="0" y="-3471863"/>
            <a:ext cx="9144000" cy="3471863"/>
          </a:xfrm>
          <a:prstGeom prst="rect">
            <a:avLst/>
          </a:prstGeom>
          <a:noFill/>
          <a:ln w="9525">
            <a:noFill/>
            <a:miter lim="800000"/>
            <a:headEnd/>
            <a:tailEnd/>
          </a:ln>
          <a:effectLst/>
        </p:spPr>
        <p:txBody>
          <a:bodyPr lIns="914112" tIns="914112" rIns="914112" bIns="914112">
            <a:spAutoFit/>
          </a:bodyPr>
          <a:lstStyle/>
          <a:p>
            <a:pPr>
              <a:tabLst>
                <a:tab pos="-511175" algn="l"/>
                <a:tab pos="-169863" algn="l"/>
                <a:tab pos="169863" algn="l"/>
                <a:tab pos="457200" algn="l"/>
                <a:tab pos="854075" algn="l"/>
                <a:tab pos="1193800" algn="l"/>
                <a:tab pos="1536700" algn="l"/>
                <a:tab pos="1828800" algn="l"/>
                <a:tab pos="2286000" algn="l"/>
                <a:tab pos="2743200" algn="l"/>
                <a:tab pos="3200400" algn="l"/>
                <a:tab pos="3657600" algn="l"/>
                <a:tab pos="4114800" algn="l"/>
                <a:tab pos="4572000" algn="l"/>
                <a:tab pos="5029200" algn="l"/>
                <a:tab pos="5486400" algn="l"/>
                <a:tab pos="5943600" algn="l"/>
              </a:tabLst>
            </a:pPr>
            <a:r>
              <a:rPr lang="en-US" sz="1200">
                <a:solidFill>
                  <a:srgbClr val="FFFF00"/>
                </a:solidFill>
                <a:cs typeface="Times New Roman" charset="0"/>
              </a:rPr>
              <a:t>16. If flag number 16 were black, blue, and green, there would be two colors too many.  If that flag were red, blue, and green, there would be three colors too many.  If it were blue, red, and black, there would be two colors too many.  Flag number 16 is</a:t>
            </a:r>
            <a:endParaRPr lang="en-US" sz="1000">
              <a:solidFill>
                <a:srgbClr val="FFFF00"/>
              </a:solidFill>
              <a:cs typeface="Times New Roman" charset="0"/>
            </a:endParaRPr>
          </a:p>
          <a:p>
            <a:pPr eaLnBrk="0" hangingPunct="0">
              <a:tabLst>
                <a:tab pos="-511175" algn="l"/>
                <a:tab pos="-169863" algn="l"/>
                <a:tab pos="169863" algn="l"/>
                <a:tab pos="457200" algn="l"/>
                <a:tab pos="854075" algn="l"/>
                <a:tab pos="1193800" algn="l"/>
                <a:tab pos="1536700" algn="l"/>
                <a:tab pos="1828800" algn="l"/>
                <a:tab pos="2286000" algn="l"/>
                <a:tab pos="2743200" algn="l"/>
                <a:tab pos="3200400" algn="l"/>
                <a:tab pos="3657600" algn="l"/>
                <a:tab pos="4114800" algn="l"/>
                <a:tab pos="4572000" algn="l"/>
                <a:tab pos="5029200" algn="l"/>
                <a:tab pos="5486400" algn="l"/>
                <a:tab pos="5943600" algn="l"/>
              </a:tabLst>
            </a:pPr>
            <a:r>
              <a:rPr lang="en-US" sz="1200">
                <a:solidFill>
                  <a:srgbClr val="FFFF00"/>
                </a:solidFill>
                <a:cs typeface="Times New Roman" charset="0"/>
              </a:rPr>
              <a:t>____________.</a:t>
            </a:r>
            <a:endParaRPr lang="en-US" sz="1000">
              <a:solidFill>
                <a:srgbClr val="FFFF00"/>
              </a:solidFill>
              <a:cs typeface="Times New Roman" charset="0"/>
            </a:endParaRPr>
          </a:p>
          <a:p>
            <a:pPr eaLnBrk="0" hangingPunct="0">
              <a:tabLst>
                <a:tab pos="-511175" algn="l"/>
                <a:tab pos="-169863" algn="l"/>
                <a:tab pos="169863" algn="l"/>
                <a:tab pos="457200" algn="l"/>
                <a:tab pos="854075" algn="l"/>
                <a:tab pos="1193800" algn="l"/>
                <a:tab pos="1536700" algn="l"/>
                <a:tab pos="1828800" algn="l"/>
                <a:tab pos="2286000" algn="l"/>
                <a:tab pos="2743200" algn="l"/>
                <a:tab pos="3200400" algn="l"/>
                <a:tab pos="3657600" algn="l"/>
                <a:tab pos="4114800" algn="l"/>
                <a:tab pos="4572000" algn="l"/>
                <a:tab pos="5029200" algn="l"/>
                <a:tab pos="5486400" algn="l"/>
                <a:tab pos="5943600" algn="l"/>
              </a:tabLst>
            </a:pPr>
            <a:r>
              <a:rPr lang="en-US" sz="1200">
                <a:solidFill>
                  <a:srgbClr val="FFFF00"/>
                </a:solidFill>
                <a:cs typeface="Times New Roman" charset="0"/>
              </a:rPr>
              <a:t> </a:t>
            </a:r>
            <a:endParaRPr lang="en-US" sz="1000">
              <a:solidFill>
                <a:srgbClr val="FFFF00"/>
              </a:solidFill>
              <a:cs typeface="Times New Roman" charset="0"/>
            </a:endParaRPr>
          </a:p>
          <a:p>
            <a:pPr eaLnBrk="0" hangingPunct="0">
              <a:tabLst>
                <a:tab pos="-511175" algn="l"/>
                <a:tab pos="-169863" algn="l"/>
                <a:tab pos="169863" algn="l"/>
                <a:tab pos="457200" algn="l"/>
                <a:tab pos="854075" algn="l"/>
                <a:tab pos="1193800" algn="l"/>
                <a:tab pos="1536700" algn="l"/>
                <a:tab pos="1828800" algn="l"/>
                <a:tab pos="2286000" algn="l"/>
                <a:tab pos="2743200" algn="l"/>
                <a:tab pos="3200400" algn="l"/>
                <a:tab pos="3657600" algn="l"/>
                <a:tab pos="4114800" algn="l"/>
                <a:tab pos="4572000" algn="l"/>
                <a:tab pos="5029200" algn="l"/>
                <a:tab pos="5486400" algn="l"/>
                <a:tab pos="5943600" algn="l"/>
              </a:tabLst>
            </a:pPr>
            <a:r>
              <a:rPr lang="en-US" sz="1200">
                <a:solidFill>
                  <a:srgbClr val="FFFF00"/>
                </a:solidFill>
                <a:cs typeface="Times New Roman" charset="0"/>
              </a:rPr>
              <a:t>17. If flag number 17 were green and blue, there would be one color missing.  If that flag were black and green, there would be one color missing.  If it were black and blue, there would be one color missing.  Flag number 17 is</a:t>
            </a:r>
            <a:endParaRPr lang="en-US" sz="1000">
              <a:solidFill>
                <a:srgbClr val="FFFF00"/>
              </a:solidFill>
              <a:cs typeface="Times New Roman" charset="0"/>
            </a:endParaRPr>
          </a:p>
          <a:p>
            <a:pPr eaLnBrk="0" hangingPunct="0">
              <a:tabLst>
                <a:tab pos="-511175" algn="l"/>
                <a:tab pos="-169863" algn="l"/>
                <a:tab pos="169863" algn="l"/>
                <a:tab pos="457200" algn="l"/>
                <a:tab pos="854075" algn="l"/>
                <a:tab pos="1193800" algn="l"/>
                <a:tab pos="1536700" algn="l"/>
                <a:tab pos="1828800" algn="l"/>
                <a:tab pos="2286000" algn="l"/>
                <a:tab pos="2743200" algn="l"/>
                <a:tab pos="3200400" algn="l"/>
                <a:tab pos="3657600" algn="l"/>
                <a:tab pos="4114800" algn="l"/>
                <a:tab pos="4572000" algn="l"/>
                <a:tab pos="5029200" algn="l"/>
                <a:tab pos="5486400" algn="l"/>
                <a:tab pos="5943600" algn="l"/>
              </a:tabLst>
            </a:pPr>
            <a:r>
              <a:rPr lang="en-US" sz="1200">
                <a:solidFill>
                  <a:srgbClr val="FFFF00"/>
                </a:solidFill>
                <a:cs typeface="Times New Roman" charset="0"/>
              </a:rPr>
              <a:t>____________.</a:t>
            </a:r>
            <a:endParaRPr lang="en-US" sz="1000">
              <a:solidFill>
                <a:srgbClr val="FFFF00"/>
              </a:solidFill>
              <a:cs typeface="Times New Roman" charset="0"/>
            </a:endParaRPr>
          </a:p>
          <a:p>
            <a:pPr eaLnBrk="0" hangingPunct="0">
              <a:tabLst>
                <a:tab pos="-511175" algn="l"/>
                <a:tab pos="-169863" algn="l"/>
                <a:tab pos="169863" algn="l"/>
                <a:tab pos="457200" algn="l"/>
                <a:tab pos="854075" algn="l"/>
                <a:tab pos="1193800" algn="l"/>
                <a:tab pos="1536700" algn="l"/>
                <a:tab pos="1828800" algn="l"/>
                <a:tab pos="2286000" algn="l"/>
                <a:tab pos="2743200" algn="l"/>
                <a:tab pos="3200400" algn="l"/>
                <a:tab pos="3657600" algn="l"/>
                <a:tab pos="4114800" algn="l"/>
                <a:tab pos="4572000" algn="l"/>
                <a:tab pos="5029200" algn="l"/>
                <a:tab pos="5486400" algn="l"/>
                <a:tab pos="5943600" algn="l"/>
              </a:tabLst>
            </a:pPr>
            <a:r>
              <a:rPr lang="en-US" sz="1200">
                <a:cs typeface="Times New Roman" charset="0"/>
              </a:rPr>
              <a:t> </a:t>
            </a:r>
            <a:endParaRPr lang="en-US"/>
          </a:p>
        </p:txBody>
      </p:sp>
      <p:sp>
        <p:nvSpPr>
          <p:cNvPr id="115715" name="Rectangle 3"/>
          <p:cNvSpPr>
            <a:spLocks noChangeArrowheads="1"/>
          </p:cNvSpPr>
          <p:nvPr/>
        </p:nvSpPr>
        <p:spPr bwMode="auto">
          <a:xfrm rot="10800000" flipV="1">
            <a:off x="-12700" y="1828800"/>
            <a:ext cx="9144000" cy="3952875"/>
          </a:xfrm>
          <a:prstGeom prst="rect">
            <a:avLst/>
          </a:prstGeom>
          <a:noFill/>
          <a:ln w="9525">
            <a:noFill/>
            <a:miter lim="800000"/>
            <a:headEnd/>
            <a:tailEnd/>
          </a:ln>
          <a:effectLst/>
        </p:spPr>
        <p:txBody>
          <a:bodyPr>
            <a:spAutoFit/>
          </a:bodyPr>
          <a:lstStyle/>
          <a:p>
            <a:pPr>
              <a:tabLst>
                <a:tab pos="-511175" algn="l"/>
                <a:tab pos="-169863" algn="l"/>
                <a:tab pos="169863" algn="l"/>
                <a:tab pos="457200" algn="l"/>
                <a:tab pos="854075" algn="l"/>
                <a:tab pos="1193800" algn="l"/>
                <a:tab pos="1536700" algn="l"/>
                <a:tab pos="1828800" algn="l"/>
                <a:tab pos="2286000" algn="l"/>
                <a:tab pos="2743200" algn="l"/>
                <a:tab pos="3200400" algn="l"/>
                <a:tab pos="3657600" algn="l"/>
                <a:tab pos="4114800" algn="l"/>
                <a:tab pos="4572000" algn="l"/>
                <a:tab pos="5029200" algn="l"/>
                <a:tab pos="5486400" algn="l"/>
                <a:tab pos="5943600" algn="l"/>
              </a:tabLst>
            </a:pPr>
            <a:r>
              <a:rPr lang="en-US" sz="1200">
                <a:cs typeface="Times New Roman" charset="0"/>
              </a:rPr>
              <a:t/>
            </a:r>
            <a:br>
              <a:rPr lang="en-US" sz="1200">
                <a:cs typeface="Times New Roman" charset="0"/>
              </a:rPr>
            </a:br>
            <a:endParaRPr lang="en-US" sz="1000">
              <a:cs typeface="Times New Roman" charset="0"/>
            </a:endParaRPr>
          </a:p>
          <a:p>
            <a:pPr eaLnBrk="0" hangingPunct="0">
              <a:tabLst>
                <a:tab pos="-511175" algn="l"/>
                <a:tab pos="-169863" algn="l"/>
                <a:tab pos="169863" algn="l"/>
                <a:tab pos="457200" algn="l"/>
                <a:tab pos="854075" algn="l"/>
                <a:tab pos="1193800" algn="l"/>
                <a:tab pos="1536700" algn="l"/>
                <a:tab pos="1828800" algn="l"/>
                <a:tab pos="2286000" algn="l"/>
                <a:tab pos="2743200" algn="l"/>
                <a:tab pos="3200400" algn="l"/>
                <a:tab pos="3657600" algn="l"/>
                <a:tab pos="4114800" algn="l"/>
                <a:tab pos="4572000" algn="l"/>
                <a:tab pos="5029200" algn="l"/>
                <a:tab pos="5486400" algn="l"/>
                <a:tab pos="5943600" algn="l"/>
              </a:tabLst>
            </a:pPr>
            <a:r>
              <a:rPr lang="en-US" sz="1400">
                <a:solidFill>
                  <a:srgbClr val="FFFF00"/>
                </a:solidFill>
                <a:cs typeface="Times New Roman" charset="0"/>
              </a:rPr>
              <a:t>18. If flag number 18 were black and green, there would be one color too many and one color missing.  If that flag were yellow and red, there would be one color too many and one color missing.  If it were black and red, there would be two colors too many and two colors missing.  Flag number 18 is</a:t>
            </a:r>
          </a:p>
          <a:p>
            <a:pPr eaLnBrk="0" hangingPunct="0">
              <a:tabLst>
                <a:tab pos="-511175" algn="l"/>
                <a:tab pos="-169863" algn="l"/>
                <a:tab pos="169863" algn="l"/>
                <a:tab pos="457200" algn="l"/>
                <a:tab pos="854075" algn="l"/>
                <a:tab pos="1193800" algn="l"/>
                <a:tab pos="1536700" algn="l"/>
                <a:tab pos="1828800" algn="l"/>
                <a:tab pos="2286000" algn="l"/>
                <a:tab pos="2743200" algn="l"/>
                <a:tab pos="3200400" algn="l"/>
                <a:tab pos="3657600" algn="l"/>
                <a:tab pos="4114800" algn="l"/>
                <a:tab pos="4572000" algn="l"/>
                <a:tab pos="5029200" algn="l"/>
                <a:tab pos="5486400" algn="l"/>
                <a:tab pos="5943600" algn="l"/>
              </a:tabLst>
            </a:pPr>
            <a:r>
              <a:rPr lang="en-US" sz="1400">
                <a:solidFill>
                  <a:srgbClr val="FFFF00"/>
                </a:solidFill>
                <a:cs typeface="Times New Roman" charset="0"/>
              </a:rPr>
              <a:t>____________.</a:t>
            </a:r>
          </a:p>
          <a:p>
            <a:pPr eaLnBrk="0" hangingPunct="0">
              <a:tabLst>
                <a:tab pos="-511175" algn="l"/>
                <a:tab pos="-169863" algn="l"/>
                <a:tab pos="169863" algn="l"/>
                <a:tab pos="457200" algn="l"/>
                <a:tab pos="854075" algn="l"/>
                <a:tab pos="1193800" algn="l"/>
                <a:tab pos="1536700" algn="l"/>
                <a:tab pos="1828800" algn="l"/>
                <a:tab pos="2286000" algn="l"/>
                <a:tab pos="2743200" algn="l"/>
                <a:tab pos="3200400" algn="l"/>
                <a:tab pos="3657600" algn="l"/>
                <a:tab pos="4114800" algn="l"/>
                <a:tab pos="4572000" algn="l"/>
                <a:tab pos="5029200" algn="l"/>
                <a:tab pos="5486400" algn="l"/>
                <a:tab pos="5943600" algn="l"/>
              </a:tabLst>
            </a:pPr>
            <a:r>
              <a:rPr lang="en-US" sz="1400">
                <a:solidFill>
                  <a:srgbClr val="FFFF00"/>
                </a:solidFill>
                <a:cs typeface="Times New Roman" charset="0"/>
              </a:rPr>
              <a:t> </a:t>
            </a:r>
          </a:p>
          <a:p>
            <a:pPr eaLnBrk="0" hangingPunct="0">
              <a:tabLst>
                <a:tab pos="-511175" algn="l"/>
                <a:tab pos="-169863" algn="l"/>
                <a:tab pos="169863" algn="l"/>
                <a:tab pos="457200" algn="l"/>
                <a:tab pos="854075" algn="l"/>
                <a:tab pos="1193800" algn="l"/>
                <a:tab pos="1536700" algn="l"/>
                <a:tab pos="1828800" algn="l"/>
                <a:tab pos="2286000" algn="l"/>
                <a:tab pos="2743200" algn="l"/>
                <a:tab pos="3200400" algn="l"/>
                <a:tab pos="3657600" algn="l"/>
                <a:tab pos="4114800" algn="l"/>
                <a:tab pos="4572000" algn="l"/>
                <a:tab pos="5029200" algn="l"/>
                <a:tab pos="5486400" algn="l"/>
                <a:tab pos="5943600" algn="l"/>
              </a:tabLst>
            </a:pPr>
            <a:r>
              <a:rPr lang="en-US" sz="1400">
                <a:solidFill>
                  <a:srgbClr val="FFFF00"/>
                </a:solidFill>
                <a:cs typeface="Times New Roman" charset="0"/>
              </a:rPr>
              <a:t>19. If flag number 19 were green and yellow, there would be two colors too many and one color missing.  If that flag were blue, red, and green, there would be two colors too many.  If it were yellow, red, and green, there would be two colors too many.  Flag number 19 is</a:t>
            </a:r>
          </a:p>
          <a:p>
            <a:pPr eaLnBrk="0" hangingPunct="0">
              <a:tabLst>
                <a:tab pos="-511175" algn="l"/>
                <a:tab pos="-169863" algn="l"/>
                <a:tab pos="169863" algn="l"/>
                <a:tab pos="457200" algn="l"/>
                <a:tab pos="854075" algn="l"/>
                <a:tab pos="1193800" algn="l"/>
                <a:tab pos="1536700" algn="l"/>
                <a:tab pos="1828800" algn="l"/>
                <a:tab pos="2286000" algn="l"/>
                <a:tab pos="2743200" algn="l"/>
                <a:tab pos="3200400" algn="l"/>
                <a:tab pos="3657600" algn="l"/>
                <a:tab pos="4114800" algn="l"/>
                <a:tab pos="4572000" algn="l"/>
                <a:tab pos="5029200" algn="l"/>
                <a:tab pos="5486400" algn="l"/>
                <a:tab pos="5943600" algn="l"/>
              </a:tabLst>
            </a:pPr>
            <a:r>
              <a:rPr lang="en-US" sz="1400">
                <a:solidFill>
                  <a:srgbClr val="FFFF00"/>
                </a:solidFill>
                <a:cs typeface="Times New Roman" charset="0"/>
              </a:rPr>
              <a:t>____________.</a:t>
            </a:r>
          </a:p>
          <a:p>
            <a:pPr eaLnBrk="0" hangingPunct="0">
              <a:tabLst>
                <a:tab pos="-511175" algn="l"/>
                <a:tab pos="-169863" algn="l"/>
                <a:tab pos="169863" algn="l"/>
                <a:tab pos="457200" algn="l"/>
                <a:tab pos="854075" algn="l"/>
                <a:tab pos="1193800" algn="l"/>
                <a:tab pos="1536700" algn="l"/>
                <a:tab pos="1828800" algn="l"/>
                <a:tab pos="2286000" algn="l"/>
                <a:tab pos="2743200" algn="l"/>
                <a:tab pos="3200400" algn="l"/>
                <a:tab pos="3657600" algn="l"/>
                <a:tab pos="4114800" algn="l"/>
                <a:tab pos="4572000" algn="l"/>
                <a:tab pos="5029200" algn="l"/>
                <a:tab pos="5486400" algn="l"/>
                <a:tab pos="5943600" algn="l"/>
              </a:tabLst>
            </a:pPr>
            <a:r>
              <a:rPr lang="en-US" sz="1400">
                <a:solidFill>
                  <a:srgbClr val="FFFF00"/>
                </a:solidFill>
                <a:cs typeface="Times New Roman" charset="0"/>
              </a:rPr>
              <a:t> </a:t>
            </a:r>
          </a:p>
          <a:p>
            <a:pPr eaLnBrk="0" hangingPunct="0">
              <a:tabLst>
                <a:tab pos="-511175" algn="l"/>
                <a:tab pos="-169863" algn="l"/>
                <a:tab pos="169863" algn="l"/>
                <a:tab pos="457200" algn="l"/>
                <a:tab pos="854075" algn="l"/>
                <a:tab pos="1193800" algn="l"/>
                <a:tab pos="1536700" algn="l"/>
                <a:tab pos="1828800" algn="l"/>
                <a:tab pos="2286000" algn="l"/>
                <a:tab pos="2743200" algn="l"/>
                <a:tab pos="3200400" algn="l"/>
                <a:tab pos="3657600" algn="l"/>
                <a:tab pos="4114800" algn="l"/>
                <a:tab pos="4572000" algn="l"/>
                <a:tab pos="5029200" algn="l"/>
                <a:tab pos="5486400" algn="l"/>
                <a:tab pos="5943600" algn="l"/>
              </a:tabLst>
            </a:pPr>
            <a:r>
              <a:rPr lang="en-US" sz="1400">
                <a:solidFill>
                  <a:srgbClr val="FFFF00"/>
                </a:solidFill>
                <a:cs typeface="Times New Roman" charset="0"/>
              </a:rPr>
              <a:t>20. If flag number 20 were green, black, and blue, there would be one color too many.  If that flag were blue, red, and yellow, there would be two colors too many and one color missing.  If it were black, yellow, and red, there would be two colors too many and one color missing.  Flag number 20 is</a:t>
            </a:r>
          </a:p>
          <a:p>
            <a:pPr eaLnBrk="0" hangingPunct="0">
              <a:tabLst>
                <a:tab pos="-511175" algn="l"/>
                <a:tab pos="-169863" algn="l"/>
                <a:tab pos="169863" algn="l"/>
                <a:tab pos="457200" algn="l"/>
                <a:tab pos="854075" algn="l"/>
                <a:tab pos="1193800" algn="l"/>
                <a:tab pos="1536700" algn="l"/>
                <a:tab pos="1828800" algn="l"/>
                <a:tab pos="2286000" algn="l"/>
                <a:tab pos="2743200" algn="l"/>
                <a:tab pos="3200400" algn="l"/>
                <a:tab pos="3657600" algn="l"/>
                <a:tab pos="4114800" algn="l"/>
                <a:tab pos="4572000" algn="l"/>
                <a:tab pos="5029200" algn="l"/>
                <a:tab pos="5486400" algn="l"/>
                <a:tab pos="5943600" algn="l"/>
              </a:tabLst>
            </a:pPr>
            <a:r>
              <a:rPr lang="en-US" sz="1400">
                <a:solidFill>
                  <a:srgbClr val="FFFF00"/>
                </a:solidFill>
                <a:cs typeface="Times New Roman" charset="0"/>
              </a:rPr>
              <a:t>____________.</a:t>
            </a:r>
          </a:p>
          <a:p>
            <a:pPr eaLnBrk="0" hangingPunct="0">
              <a:tabLst>
                <a:tab pos="-511175" algn="l"/>
                <a:tab pos="-169863" algn="l"/>
                <a:tab pos="169863" algn="l"/>
                <a:tab pos="457200" algn="l"/>
                <a:tab pos="854075" algn="l"/>
                <a:tab pos="1193800" algn="l"/>
                <a:tab pos="1536700" algn="l"/>
                <a:tab pos="1828800" algn="l"/>
                <a:tab pos="2286000" algn="l"/>
                <a:tab pos="2743200" algn="l"/>
                <a:tab pos="3200400" algn="l"/>
                <a:tab pos="3657600" algn="l"/>
                <a:tab pos="4114800" algn="l"/>
                <a:tab pos="4572000" algn="l"/>
                <a:tab pos="5029200" algn="l"/>
                <a:tab pos="5486400" algn="l"/>
                <a:tab pos="5943600" algn="l"/>
              </a:tabLst>
            </a:pPr>
            <a:r>
              <a:rPr lang="en-US" sz="1200">
                <a:solidFill>
                  <a:srgbClr val="FFFF00"/>
                </a:solidFill>
                <a:cs typeface="Times New Roman" charset="0"/>
              </a:rPr>
              <a:t> </a:t>
            </a:r>
            <a:endParaRPr lang="en-US" sz="1000">
              <a:solidFill>
                <a:srgbClr val="FFFF00"/>
              </a:solidFill>
              <a:cs typeface="Times New Roman" charset="0"/>
            </a:endParaRPr>
          </a:p>
          <a:p>
            <a:pPr eaLnBrk="0" hangingPunct="0">
              <a:tabLst>
                <a:tab pos="-511175" algn="l"/>
                <a:tab pos="-169863" algn="l"/>
                <a:tab pos="169863" algn="l"/>
                <a:tab pos="457200" algn="l"/>
                <a:tab pos="854075" algn="l"/>
                <a:tab pos="1193800" algn="l"/>
                <a:tab pos="1536700" algn="l"/>
                <a:tab pos="1828800" algn="l"/>
                <a:tab pos="2286000" algn="l"/>
                <a:tab pos="2743200" algn="l"/>
                <a:tab pos="3200400" algn="l"/>
                <a:tab pos="3657600" algn="l"/>
                <a:tab pos="4114800" algn="l"/>
                <a:tab pos="4572000" algn="l"/>
                <a:tab pos="5029200" algn="l"/>
                <a:tab pos="5486400" algn="l"/>
                <a:tab pos="5943600" algn="l"/>
              </a:tabLst>
            </a:pPr>
            <a:endParaRPr lang="en-US">
              <a:solidFill>
                <a:srgbClr val="FFFF00"/>
              </a:solidFill>
            </a:endParaRPr>
          </a:p>
        </p:txBody>
      </p:sp>
      <p:sp>
        <p:nvSpPr>
          <p:cNvPr id="115716" name="Rectangle 4"/>
          <p:cNvSpPr>
            <a:spLocks noChangeArrowheads="1"/>
          </p:cNvSpPr>
          <p:nvPr/>
        </p:nvSpPr>
        <p:spPr bwMode="auto">
          <a:xfrm>
            <a:off x="0" y="914400"/>
            <a:ext cx="9144000" cy="912813"/>
          </a:xfrm>
          <a:prstGeom prst="rect">
            <a:avLst/>
          </a:prstGeom>
          <a:noFill/>
          <a:ln w="9525">
            <a:noFill/>
            <a:miter lim="800000"/>
            <a:headEnd/>
            <a:tailEnd/>
          </a:ln>
          <a:effectLst/>
        </p:spPr>
        <p:txBody>
          <a:bodyPr>
            <a:spAutoFit/>
          </a:bodyPr>
          <a:lstStyle/>
          <a:p>
            <a:pPr>
              <a:tabLst>
                <a:tab pos="-511175" algn="l"/>
                <a:tab pos="-169863" algn="l"/>
                <a:tab pos="169863" algn="l"/>
                <a:tab pos="457200" algn="l"/>
                <a:tab pos="854075" algn="l"/>
                <a:tab pos="1193800" algn="l"/>
                <a:tab pos="1536700" algn="l"/>
                <a:tab pos="1828800" algn="l"/>
                <a:tab pos="2286000" algn="l"/>
                <a:tab pos="2743200" algn="l"/>
                <a:tab pos="3200400" algn="l"/>
                <a:tab pos="3657600" algn="l"/>
                <a:tab pos="4114800" algn="l"/>
                <a:tab pos="4572000" algn="l"/>
                <a:tab pos="5029200" algn="l"/>
                <a:tab pos="5486400" algn="l"/>
                <a:tab pos="5943600" algn="l"/>
              </a:tabLst>
            </a:pPr>
            <a:r>
              <a:rPr lang="en-US" sz="1400">
                <a:solidFill>
                  <a:srgbClr val="FFFF00"/>
                </a:solidFill>
                <a:cs typeface="Times New Roman" charset="0"/>
              </a:rPr>
              <a:t>17. If flag number 17 were green and blue, there would be one color missing.  If that flag were black and green, there would be one color missing.  If it were black and blue, there would be one color missing.  Flag number 17 is</a:t>
            </a:r>
          </a:p>
          <a:p>
            <a:pPr eaLnBrk="0" hangingPunct="0">
              <a:tabLst>
                <a:tab pos="-511175" algn="l"/>
                <a:tab pos="-169863" algn="l"/>
                <a:tab pos="169863" algn="l"/>
                <a:tab pos="457200" algn="l"/>
                <a:tab pos="854075" algn="l"/>
                <a:tab pos="1193800" algn="l"/>
                <a:tab pos="1536700" algn="l"/>
                <a:tab pos="1828800" algn="l"/>
                <a:tab pos="2286000" algn="l"/>
                <a:tab pos="2743200" algn="l"/>
                <a:tab pos="3200400" algn="l"/>
                <a:tab pos="3657600" algn="l"/>
                <a:tab pos="4114800" algn="l"/>
                <a:tab pos="4572000" algn="l"/>
                <a:tab pos="5029200" algn="l"/>
                <a:tab pos="5486400" algn="l"/>
                <a:tab pos="5943600" algn="l"/>
              </a:tabLst>
            </a:pPr>
            <a:r>
              <a:rPr lang="en-US" sz="1400">
                <a:solidFill>
                  <a:srgbClr val="FFFF00"/>
                </a:solidFill>
                <a:cs typeface="Times New Roman" charset="0"/>
              </a:rPr>
              <a:t>____________.</a:t>
            </a:r>
          </a:p>
          <a:p>
            <a:pPr eaLnBrk="0" hangingPunct="0">
              <a:tabLst>
                <a:tab pos="-511175" algn="l"/>
                <a:tab pos="-169863" algn="l"/>
                <a:tab pos="169863" algn="l"/>
                <a:tab pos="457200" algn="l"/>
                <a:tab pos="854075" algn="l"/>
                <a:tab pos="1193800" algn="l"/>
                <a:tab pos="1536700" algn="l"/>
                <a:tab pos="1828800" algn="l"/>
                <a:tab pos="2286000" algn="l"/>
                <a:tab pos="2743200" algn="l"/>
                <a:tab pos="3200400" algn="l"/>
                <a:tab pos="3657600" algn="l"/>
                <a:tab pos="4114800" algn="l"/>
                <a:tab pos="4572000" algn="l"/>
                <a:tab pos="5029200" algn="l"/>
                <a:tab pos="5486400" algn="l"/>
                <a:tab pos="5943600" algn="l"/>
              </a:tabLst>
            </a:pPr>
            <a:r>
              <a:rPr lang="en-US" sz="1200">
                <a:cs typeface="Times New Roman" charset="0"/>
              </a:rPr>
              <a:t> </a:t>
            </a:r>
            <a:endParaRPr lang="en-US"/>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Analytic Questions</a:t>
            </a:r>
            <a:endParaRPr lang="en-US" dirty="0"/>
          </a:p>
        </p:txBody>
      </p:sp>
      <p:sp>
        <p:nvSpPr>
          <p:cNvPr id="3" name="Content Placeholder 2"/>
          <p:cNvSpPr>
            <a:spLocks noGrp="1"/>
          </p:cNvSpPr>
          <p:nvPr>
            <p:ph idx="1"/>
          </p:nvPr>
        </p:nvSpPr>
        <p:spPr/>
        <p:txBody>
          <a:bodyPr/>
          <a:lstStyle/>
          <a:p>
            <a:r>
              <a:rPr lang="en-US" dirty="0" smtClean="0">
                <a:solidFill>
                  <a:srgbClr val="FFFF00"/>
                </a:solidFill>
              </a:rPr>
              <a:t>What </a:t>
            </a:r>
            <a:r>
              <a:rPr lang="en-US" i="1" dirty="0" smtClean="0">
                <a:solidFill>
                  <a:srgbClr val="FFFF00"/>
                </a:solidFill>
              </a:rPr>
              <a:t>knowledge</a:t>
            </a:r>
            <a:r>
              <a:rPr lang="en-US" dirty="0" smtClean="0">
                <a:solidFill>
                  <a:srgbClr val="FFFF00"/>
                </a:solidFill>
              </a:rPr>
              <a:t> do you need to have in order to be good at solving these problems?</a:t>
            </a:r>
          </a:p>
          <a:p>
            <a:r>
              <a:rPr lang="en-US" dirty="0" smtClean="0">
                <a:solidFill>
                  <a:srgbClr val="FFFF00"/>
                </a:solidFill>
              </a:rPr>
              <a:t>What </a:t>
            </a:r>
            <a:r>
              <a:rPr lang="en-US" i="1" dirty="0" smtClean="0">
                <a:solidFill>
                  <a:srgbClr val="FFFF00"/>
                </a:solidFill>
              </a:rPr>
              <a:t>cognitive and </a:t>
            </a:r>
            <a:r>
              <a:rPr lang="en-US" i="1" dirty="0" err="1" smtClean="0">
                <a:solidFill>
                  <a:srgbClr val="FFFF00"/>
                </a:solidFill>
              </a:rPr>
              <a:t>metacognitive</a:t>
            </a:r>
            <a:r>
              <a:rPr lang="en-US" i="1" dirty="0" smtClean="0">
                <a:solidFill>
                  <a:srgbClr val="FFFF00"/>
                </a:solidFill>
              </a:rPr>
              <a:t> </a:t>
            </a:r>
            <a:r>
              <a:rPr lang="en-US" dirty="0" smtClean="0">
                <a:solidFill>
                  <a:srgbClr val="FFFF00"/>
                </a:solidFill>
              </a:rPr>
              <a:t>abilities and/or habits seem to be called upon in these problems?</a:t>
            </a:r>
          </a:p>
          <a:p>
            <a:r>
              <a:rPr lang="en-US" dirty="0" smtClean="0">
                <a:solidFill>
                  <a:srgbClr val="FFFF00"/>
                </a:solidFill>
              </a:rPr>
              <a:t>What </a:t>
            </a:r>
            <a:r>
              <a:rPr lang="en-US" i="1" dirty="0" smtClean="0">
                <a:solidFill>
                  <a:srgbClr val="FFFF00"/>
                </a:solidFill>
              </a:rPr>
              <a:t>non-cognitive</a:t>
            </a:r>
            <a:r>
              <a:rPr lang="en-US" dirty="0" smtClean="0">
                <a:solidFill>
                  <a:srgbClr val="FFFF00"/>
                </a:solidFill>
              </a:rPr>
              <a:t> (emotional, motivational, attitudinal, dispositional) characteristics could affect performance on these problems?</a:t>
            </a:r>
            <a:endParaRPr lang="en-US" dirty="0">
              <a:solidFill>
                <a:srgbClr val="FFFF00"/>
              </a:solidFill>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Procedural Questions</a:t>
            </a:r>
            <a:endParaRPr lang="en-US" dirty="0"/>
          </a:p>
        </p:txBody>
      </p:sp>
      <p:sp>
        <p:nvSpPr>
          <p:cNvPr id="3" name="Content Placeholder 2"/>
          <p:cNvSpPr>
            <a:spLocks noGrp="1"/>
          </p:cNvSpPr>
          <p:nvPr>
            <p:ph idx="1"/>
          </p:nvPr>
        </p:nvSpPr>
        <p:spPr/>
        <p:txBody>
          <a:bodyPr/>
          <a:lstStyle/>
          <a:p>
            <a:r>
              <a:rPr lang="en-US" dirty="0" smtClean="0">
                <a:solidFill>
                  <a:srgbClr val="FFFF00"/>
                </a:solidFill>
              </a:rPr>
              <a:t>What apparent obstacles are interfering with performance?</a:t>
            </a:r>
          </a:p>
          <a:p>
            <a:r>
              <a:rPr lang="en-US" dirty="0" smtClean="0">
                <a:solidFill>
                  <a:srgbClr val="FFFF00"/>
                </a:solidFill>
              </a:rPr>
              <a:t>How can I overcome the obstacles without telling the answers? (What mediation?)</a:t>
            </a:r>
          </a:p>
          <a:p>
            <a:r>
              <a:rPr lang="en-US" dirty="0" smtClean="0">
                <a:solidFill>
                  <a:srgbClr val="FFFF00"/>
                </a:solidFill>
              </a:rPr>
              <a:t>How does the subject respond to my mediation/help?</a:t>
            </a:r>
          </a:p>
          <a:p>
            <a:r>
              <a:rPr lang="en-US" dirty="0" smtClean="0">
                <a:solidFill>
                  <a:srgbClr val="FFFF00"/>
                </a:solidFill>
              </a:rPr>
              <a:t>How can I assess the possibility of transfer of rules, concepts, strategies, knowledge?</a:t>
            </a:r>
            <a:endParaRPr lang="en-US" dirty="0">
              <a:solidFill>
                <a:srgbClr val="FFFF00"/>
              </a:solidFill>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Interpretation Questions</a:t>
            </a:r>
            <a:endParaRPr lang="en-US" dirty="0"/>
          </a:p>
        </p:txBody>
      </p:sp>
      <p:sp>
        <p:nvSpPr>
          <p:cNvPr id="3" name="Content Placeholder 2"/>
          <p:cNvSpPr>
            <a:spLocks noGrp="1"/>
          </p:cNvSpPr>
          <p:nvPr>
            <p:ph idx="1"/>
          </p:nvPr>
        </p:nvSpPr>
        <p:spPr/>
        <p:txBody>
          <a:bodyPr/>
          <a:lstStyle/>
          <a:p>
            <a:r>
              <a:rPr lang="en-US" dirty="0" smtClean="0">
                <a:solidFill>
                  <a:srgbClr val="FFFF00"/>
                </a:solidFill>
              </a:rPr>
              <a:t>What was initial performance?  High, low, consistent across problems..?</a:t>
            </a:r>
          </a:p>
          <a:p>
            <a:r>
              <a:rPr lang="en-US" dirty="0" smtClean="0">
                <a:solidFill>
                  <a:srgbClr val="FFFF00"/>
                </a:solidFill>
              </a:rPr>
              <a:t>What was the difference between initial performance and performance following mediation?</a:t>
            </a:r>
          </a:p>
          <a:p>
            <a:r>
              <a:rPr lang="en-US" dirty="0" smtClean="0">
                <a:solidFill>
                  <a:srgbClr val="FFFF00"/>
                </a:solidFill>
              </a:rPr>
              <a:t>What kinds of mediation, and how much of it, yielded performance improvement?</a:t>
            </a:r>
          </a:p>
          <a:p>
            <a:r>
              <a:rPr lang="en-US" dirty="0" smtClean="0">
                <a:solidFill>
                  <a:srgbClr val="FFFF00"/>
                </a:solidFill>
              </a:rPr>
              <a:t>What were the major obstacles to performance, and how can they be overcome?</a:t>
            </a:r>
            <a:endParaRPr lang="en-US" dirty="0">
              <a:solidFill>
                <a:srgbClr val="FFFF00"/>
              </a:solidFill>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143000" y="1"/>
            <a:ext cx="3124200" cy="5791199"/>
          </a:xfrm>
          <a:prstGeom prst="rect">
            <a:avLst/>
          </a:prstGeom>
        </p:spPr>
        <p:txBody>
          <a:bodyPr wrap="square">
            <a:spAutoFit/>
          </a:bodyPr>
          <a:lstStyle/>
          <a:p>
            <a:r>
              <a:rPr lang="en-US" dirty="0" smtClean="0">
                <a:solidFill>
                  <a:srgbClr val="FFFF00"/>
                </a:solidFill>
              </a:rPr>
              <a:t>1. Yellow - Brown </a:t>
            </a:r>
          </a:p>
          <a:p>
            <a:r>
              <a:rPr lang="en-US" dirty="0" smtClean="0">
                <a:solidFill>
                  <a:srgbClr val="FFFF00"/>
                </a:solidFill>
              </a:rPr>
              <a:t>2. April - June </a:t>
            </a:r>
          </a:p>
          <a:p>
            <a:r>
              <a:rPr lang="en-US" dirty="0" smtClean="0">
                <a:solidFill>
                  <a:srgbClr val="FFFF00"/>
                </a:solidFill>
              </a:rPr>
              <a:t>3. Rolls - Toast </a:t>
            </a:r>
          </a:p>
          <a:p>
            <a:r>
              <a:rPr lang="en-US" dirty="0" smtClean="0">
                <a:solidFill>
                  <a:srgbClr val="FFFF00"/>
                </a:solidFill>
              </a:rPr>
              <a:t>4. Robin - Swallow </a:t>
            </a:r>
          </a:p>
          <a:p>
            <a:r>
              <a:rPr lang="en-US" dirty="0" smtClean="0">
                <a:solidFill>
                  <a:srgbClr val="FFFF00"/>
                </a:solidFill>
              </a:rPr>
              <a:t>5. Baseball - Football </a:t>
            </a:r>
          </a:p>
          <a:p>
            <a:r>
              <a:rPr lang="en-US" dirty="0" smtClean="0">
                <a:solidFill>
                  <a:srgbClr val="FFFF00"/>
                </a:solidFill>
              </a:rPr>
              <a:t>6. Snow - Glacier </a:t>
            </a:r>
          </a:p>
          <a:p>
            <a:r>
              <a:rPr lang="en-US" dirty="0" smtClean="0">
                <a:solidFill>
                  <a:srgbClr val="FFFF00"/>
                </a:solidFill>
              </a:rPr>
              <a:t>7. Tulips - Roses </a:t>
            </a:r>
          </a:p>
          <a:p>
            <a:r>
              <a:rPr lang="en-US" dirty="0" smtClean="0">
                <a:solidFill>
                  <a:srgbClr val="FFFF00"/>
                </a:solidFill>
              </a:rPr>
              <a:t>8. Fly - Ant </a:t>
            </a:r>
          </a:p>
          <a:p>
            <a:r>
              <a:rPr lang="en-US" dirty="0" smtClean="0">
                <a:solidFill>
                  <a:srgbClr val="FFFF00"/>
                </a:solidFill>
              </a:rPr>
              <a:t>9. Flashlight - Sun </a:t>
            </a:r>
          </a:p>
          <a:p>
            <a:r>
              <a:rPr lang="en-US" dirty="0" smtClean="0">
                <a:solidFill>
                  <a:srgbClr val="FFFF00"/>
                </a:solidFill>
              </a:rPr>
              <a:t>10. Floor - Room </a:t>
            </a:r>
          </a:p>
          <a:p>
            <a:r>
              <a:rPr lang="en-US" dirty="0" smtClean="0">
                <a:solidFill>
                  <a:srgbClr val="FFFF00"/>
                </a:solidFill>
              </a:rPr>
              <a:t>11. Snake - Iguana </a:t>
            </a:r>
          </a:p>
          <a:p>
            <a:r>
              <a:rPr lang="en-US" dirty="0" smtClean="0">
                <a:solidFill>
                  <a:srgbClr val="FFFF00"/>
                </a:solidFill>
              </a:rPr>
              <a:t>12. Planet - Star </a:t>
            </a:r>
          </a:p>
          <a:p>
            <a:r>
              <a:rPr lang="en-US" dirty="0" smtClean="0">
                <a:solidFill>
                  <a:srgbClr val="FFFF00"/>
                </a:solidFill>
              </a:rPr>
              <a:t>13. Cow - Chicken </a:t>
            </a:r>
          </a:p>
          <a:p>
            <a:r>
              <a:rPr lang="en-US" dirty="0" smtClean="0">
                <a:solidFill>
                  <a:srgbClr val="FFFF00"/>
                </a:solidFill>
              </a:rPr>
              <a:t>14. Brain - Heart </a:t>
            </a:r>
          </a:p>
          <a:p>
            <a:r>
              <a:rPr lang="en-US" dirty="0" smtClean="0">
                <a:solidFill>
                  <a:srgbClr val="FFFF00"/>
                </a:solidFill>
              </a:rPr>
              <a:t>15. String - Press </a:t>
            </a:r>
          </a:p>
          <a:p>
            <a:r>
              <a:rPr lang="en-US" dirty="0" smtClean="0">
                <a:solidFill>
                  <a:srgbClr val="FFFF00"/>
                </a:solidFill>
              </a:rPr>
              <a:t>16. Mop - Vacuum cleaner </a:t>
            </a:r>
          </a:p>
          <a:p>
            <a:r>
              <a:rPr lang="en-US" dirty="0" smtClean="0">
                <a:solidFill>
                  <a:srgbClr val="FFFF00"/>
                </a:solidFill>
              </a:rPr>
              <a:t>17. Lawyer - Doctor </a:t>
            </a:r>
          </a:p>
          <a:p>
            <a:r>
              <a:rPr lang="en-US" dirty="0" smtClean="0">
                <a:solidFill>
                  <a:srgbClr val="FFFF00"/>
                </a:solidFill>
              </a:rPr>
              <a:t>18. Market - Kitchen </a:t>
            </a:r>
          </a:p>
          <a:p>
            <a:r>
              <a:rPr lang="en-US" dirty="0" smtClean="0">
                <a:solidFill>
                  <a:srgbClr val="FFFF00"/>
                </a:solidFill>
              </a:rPr>
              <a:t>19. Jar - Box </a:t>
            </a:r>
          </a:p>
          <a:p>
            <a:r>
              <a:rPr lang="en-US" dirty="0" smtClean="0">
                <a:solidFill>
                  <a:srgbClr val="FFFF00"/>
                </a:solidFill>
              </a:rPr>
              <a:t>20. Lake - River </a:t>
            </a:r>
            <a:endParaRPr lang="en-US" dirty="0">
              <a:solidFill>
                <a:srgbClr val="FFFF00"/>
              </a:solidFill>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590800" y="152400"/>
            <a:ext cx="4343400" cy="5632311"/>
          </a:xfrm>
          <a:prstGeom prst="rect">
            <a:avLst/>
          </a:prstGeom>
        </p:spPr>
        <p:txBody>
          <a:bodyPr wrap="square">
            <a:spAutoFit/>
          </a:bodyPr>
          <a:lstStyle/>
          <a:p>
            <a:r>
              <a:rPr lang="en-US" dirty="0" smtClean="0">
                <a:solidFill>
                  <a:srgbClr val="FFFF00"/>
                </a:solidFill>
              </a:rPr>
              <a:t>1. Yellow - Brown - Green - Purple - Orange </a:t>
            </a:r>
          </a:p>
          <a:p>
            <a:r>
              <a:rPr lang="en-US" dirty="0" smtClean="0">
                <a:solidFill>
                  <a:srgbClr val="FFFF00"/>
                </a:solidFill>
              </a:rPr>
              <a:t>2. April - June - February - July - September </a:t>
            </a:r>
          </a:p>
          <a:p>
            <a:r>
              <a:rPr lang="en-US" dirty="0" smtClean="0">
                <a:solidFill>
                  <a:srgbClr val="FFFF00"/>
                </a:solidFill>
              </a:rPr>
              <a:t>3. Rolls - Toast - Biscuits - Muffins - Buns </a:t>
            </a:r>
          </a:p>
          <a:p>
            <a:r>
              <a:rPr lang="en-US" dirty="0" smtClean="0">
                <a:solidFill>
                  <a:srgbClr val="FFFF00"/>
                </a:solidFill>
              </a:rPr>
              <a:t>4. Robin - Swallow - Eagle - Chickadee - Cardinal </a:t>
            </a:r>
          </a:p>
          <a:p>
            <a:r>
              <a:rPr lang="en-US" dirty="0" smtClean="0">
                <a:solidFill>
                  <a:srgbClr val="FFFF00"/>
                </a:solidFill>
              </a:rPr>
              <a:t>5. Baseball - Football - Tennis - Bowling - Golf </a:t>
            </a:r>
          </a:p>
          <a:p>
            <a:r>
              <a:rPr lang="en-US" dirty="0" smtClean="0">
                <a:solidFill>
                  <a:srgbClr val="FFFF00"/>
                </a:solidFill>
              </a:rPr>
              <a:t>6. Snow - Glacier - Iceberg - Sleet - Hail </a:t>
            </a:r>
          </a:p>
          <a:p>
            <a:r>
              <a:rPr lang="fr-FR" dirty="0" smtClean="0">
                <a:solidFill>
                  <a:srgbClr val="FFFF00"/>
                </a:solidFill>
              </a:rPr>
              <a:t>7. </a:t>
            </a:r>
            <a:r>
              <a:rPr lang="fr-FR" dirty="0" err="1" smtClean="0">
                <a:solidFill>
                  <a:srgbClr val="FFFF00"/>
                </a:solidFill>
              </a:rPr>
              <a:t>Tulips</a:t>
            </a:r>
            <a:r>
              <a:rPr lang="fr-FR" dirty="0" smtClean="0">
                <a:solidFill>
                  <a:srgbClr val="FFFF00"/>
                </a:solidFill>
              </a:rPr>
              <a:t> - Roses - Carnations - </a:t>
            </a:r>
            <a:r>
              <a:rPr lang="fr-FR" dirty="0" err="1" smtClean="0">
                <a:solidFill>
                  <a:srgbClr val="FFFF00"/>
                </a:solidFill>
              </a:rPr>
              <a:t>Lilies</a:t>
            </a:r>
            <a:r>
              <a:rPr lang="fr-FR" dirty="0" smtClean="0">
                <a:solidFill>
                  <a:srgbClr val="FFFF00"/>
                </a:solidFill>
              </a:rPr>
              <a:t> - Violets </a:t>
            </a:r>
          </a:p>
          <a:p>
            <a:r>
              <a:rPr lang="en-US" dirty="0" smtClean="0">
                <a:solidFill>
                  <a:srgbClr val="FFFF00"/>
                </a:solidFill>
              </a:rPr>
              <a:t>8. Fly - Ant - Grasshopper - Mosquito - Bee </a:t>
            </a:r>
          </a:p>
          <a:p>
            <a:r>
              <a:rPr lang="en-US" dirty="0" smtClean="0">
                <a:solidFill>
                  <a:srgbClr val="FFFF00"/>
                </a:solidFill>
              </a:rPr>
              <a:t>9. Flashlight - Sun - Match - Lamp - Moon </a:t>
            </a:r>
          </a:p>
          <a:p>
            <a:r>
              <a:rPr lang="en-US" dirty="0" smtClean="0">
                <a:solidFill>
                  <a:srgbClr val="FFFF00"/>
                </a:solidFill>
              </a:rPr>
              <a:t>10. Floor - Room - Chimney - Roof - Wall </a:t>
            </a:r>
          </a:p>
          <a:p>
            <a:r>
              <a:rPr lang="en-US" dirty="0" smtClean="0">
                <a:solidFill>
                  <a:srgbClr val="FFFF00"/>
                </a:solidFill>
              </a:rPr>
              <a:t>11. Snake - Iguana - Alligator - Chameleon - Crocodile </a:t>
            </a:r>
          </a:p>
          <a:p>
            <a:r>
              <a:rPr lang="en-US" dirty="0" smtClean="0">
                <a:solidFill>
                  <a:srgbClr val="FFFF00"/>
                </a:solidFill>
              </a:rPr>
              <a:t>12. Planet - Star - Sun - Comet - Moon</a:t>
            </a:r>
            <a:endParaRPr lang="en-US" dirty="0">
              <a:solidFill>
                <a:srgbClr val="FFFF00"/>
              </a:solidFill>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Analytic Questions</a:t>
            </a:r>
            <a:endParaRPr lang="en-US" dirty="0"/>
          </a:p>
        </p:txBody>
      </p:sp>
      <p:sp>
        <p:nvSpPr>
          <p:cNvPr id="3" name="Content Placeholder 2"/>
          <p:cNvSpPr>
            <a:spLocks noGrp="1"/>
          </p:cNvSpPr>
          <p:nvPr>
            <p:ph idx="1"/>
          </p:nvPr>
        </p:nvSpPr>
        <p:spPr/>
        <p:txBody>
          <a:bodyPr/>
          <a:lstStyle/>
          <a:p>
            <a:r>
              <a:rPr lang="en-US" dirty="0" smtClean="0">
                <a:solidFill>
                  <a:srgbClr val="FFFF00"/>
                </a:solidFill>
              </a:rPr>
              <a:t>What </a:t>
            </a:r>
            <a:r>
              <a:rPr lang="en-US" i="1" dirty="0" smtClean="0">
                <a:solidFill>
                  <a:srgbClr val="FFFF00"/>
                </a:solidFill>
              </a:rPr>
              <a:t>knowledge</a:t>
            </a:r>
            <a:r>
              <a:rPr lang="en-US" dirty="0" smtClean="0">
                <a:solidFill>
                  <a:srgbClr val="FFFF00"/>
                </a:solidFill>
              </a:rPr>
              <a:t> do you need to have in order to be good at solving these problems?</a:t>
            </a:r>
          </a:p>
          <a:p>
            <a:r>
              <a:rPr lang="en-US" dirty="0" smtClean="0">
                <a:solidFill>
                  <a:srgbClr val="FFFF00"/>
                </a:solidFill>
              </a:rPr>
              <a:t>What </a:t>
            </a:r>
            <a:r>
              <a:rPr lang="en-US" i="1" dirty="0" smtClean="0">
                <a:solidFill>
                  <a:srgbClr val="FFFF00"/>
                </a:solidFill>
              </a:rPr>
              <a:t>cognitive and </a:t>
            </a:r>
            <a:r>
              <a:rPr lang="en-US" i="1" dirty="0" err="1" smtClean="0">
                <a:solidFill>
                  <a:srgbClr val="FFFF00"/>
                </a:solidFill>
              </a:rPr>
              <a:t>metacognitive</a:t>
            </a:r>
            <a:r>
              <a:rPr lang="en-US" i="1" dirty="0" smtClean="0">
                <a:solidFill>
                  <a:srgbClr val="FFFF00"/>
                </a:solidFill>
              </a:rPr>
              <a:t> </a:t>
            </a:r>
            <a:r>
              <a:rPr lang="en-US" dirty="0" smtClean="0">
                <a:solidFill>
                  <a:srgbClr val="FFFF00"/>
                </a:solidFill>
              </a:rPr>
              <a:t>abilities and/or habits seem to be called upon in these problems?</a:t>
            </a:r>
          </a:p>
          <a:p>
            <a:r>
              <a:rPr lang="en-US" dirty="0" smtClean="0">
                <a:solidFill>
                  <a:srgbClr val="FFFF00"/>
                </a:solidFill>
              </a:rPr>
              <a:t>What </a:t>
            </a:r>
            <a:r>
              <a:rPr lang="en-US" i="1" dirty="0" smtClean="0">
                <a:solidFill>
                  <a:srgbClr val="FFFF00"/>
                </a:solidFill>
              </a:rPr>
              <a:t>non-cognitive</a:t>
            </a:r>
            <a:r>
              <a:rPr lang="en-US" dirty="0" smtClean="0">
                <a:solidFill>
                  <a:srgbClr val="FFFF00"/>
                </a:solidFill>
              </a:rPr>
              <a:t> (emotional, motivational, attitudinal, dispositional) characteristics could affect performance on these problems?</a:t>
            </a:r>
            <a:endParaRPr lang="en-US" dirty="0">
              <a:solidFill>
                <a:srgbClr val="FFFF00"/>
              </a:solidFill>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Procedural Questions</a:t>
            </a:r>
            <a:endParaRPr lang="en-US" dirty="0"/>
          </a:p>
        </p:txBody>
      </p:sp>
      <p:sp>
        <p:nvSpPr>
          <p:cNvPr id="3" name="Content Placeholder 2"/>
          <p:cNvSpPr>
            <a:spLocks noGrp="1"/>
          </p:cNvSpPr>
          <p:nvPr>
            <p:ph idx="1"/>
          </p:nvPr>
        </p:nvSpPr>
        <p:spPr/>
        <p:txBody>
          <a:bodyPr/>
          <a:lstStyle/>
          <a:p>
            <a:r>
              <a:rPr lang="en-US" dirty="0" smtClean="0">
                <a:solidFill>
                  <a:srgbClr val="FFFF00"/>
                </a:solidFill>
              </a:rPr>
              <a:t>What apparent obstacles are interfering with performance?</a:t>
            </a:r>
          </a:p>
          <a:p>
            <a:r>
              <a:rPr lang="en-US" dirty="0" smtClean="0">
                <a:solidFill>
                  <a:srgbClr val="FFFF00"/>
                </a:solidFill>
              </a:rPr>
              <a:t>How can I overcome the obstacles without telling the answers? (What mediation?)</a:t>
            </a:r>
          </a:p>
          <a:p>
            <a:r>
              <a:rPr lang="en-US" dirty="0" smtClean="0">
                <a:solidFill>
                  <a:srgbClr val="FFFF00"/>
                </a:solidFill>
              </a:rPr>
              <a:t>How does the subject respond to my mediation/help?</a:t>
            </a:r>
          </a:p>
          <a:p>
            <a:r>
              <a:rPr lang="en-US" dirty="0" smtClean="0">
                <a:solidFill>
                  <a:srgbClr val="FFFF00"/>
                </a:solidFill>
              </a:rPr>
              <a:t>How can I assess the possibility of transfer of rules, concepts, strategies, knowledge?</a:t>
            </a:r>
            <a:endParaRPr lang="en-US" dirty="0">
              <a:solidFill>
                <a:srgbClr val="FFFF00"/>
              </a:solidFill>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Interpretation Questions</a:t>
            </a:r>
            <a:endParaRPr lang="en-US" dirty="0"/>
          </a:p>
        </p:txBody>
      </p:sp>
      <p:sp>
        <p:nvSpPr>
          <p:cNvPr id="3" name="Content Placeholder 2"/>
          <p:cNvSpPr>
            <a:spLocks noGrp="1"/>
          </p:cNvSpPr>
          <p:nvPr>
            <p:ph idx="1"/>
          </p:nvPr>
        </p:nvSpPr>
        <p:spPr/>
        <p:txBody>
          <a:bodyPr/>
          <a:lstStyle/>
          <a:p>
            <a:r>
              <a:rPr lang="en-US" dirty="0" smtClean="0">
                <a:solidFill>
                  <a:srgbClr val="FFFF00"/>
                </a:solidFill>
              </a:rPr>
              <a:t>What was initial performance?  High, low, consistent across problems..?</a:t>
            </a:r>
          </a:p>
          <a:p>
            <a:r>
              <a:rPr lang="en-US" dirty="0" smtClean="0">
                <a:solidFill>
                  <a:srgbClr val="FFFF00"/>
                </a:solidFill>
              </a:rPr>
              <a:t>What was the difference between initial performance and performance following mediation?</a:t>
            </a:r>
          </a:p>
          <a:p>
            <a:r>
              <a:rPr lang="en-US" dirty="0" smtClean="0">
                <a:solidFill>
                  <a:srgbClr val="FFFF00"/>
                </a:solidFill>
              </a:rPr>
              <a:t>What kinds of mediation, and how much of it, yielded performance improvement?</a:t>
            </a:r>
          </a:p>
          <a:p>
            <a:r>
              <a:rPr lang="en-US" dirty="0" smtClean="0">
                <a:solidFill>
                  <a:srgbClr val="FFFF00"/>
                </a:solidFill>
              </a:rPr>
              <a:t>What were the major obstacles to performance, and how can they be overcome?</a:t>
            </a:r>
            <a:endParaRPr lang="en-US" dirty="0">
              <a:solidFill>
                <a:srgbClr val="FFFF00"/>
              </a:solidFill>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dirty="0" smtClean="0"/>
              <a:t>PROVERBS, Form A</a:t>
            </a:r>
            <a:endParaRPr lang="en-US" dirty="0"/>
          </a:p>
        </p:txBody>
      </p:sp>
      <p:sp>
        <p:nvSpPr>
          <p:cNvPr id="3" name="Content Placeholder 2"/>
          <p:cNvSpPr>
            <a:spLocks noGrp="1"/>
          </p:cNvSpPr>
          <p:nvPr>
            <p:ph idx="1"/>
          </p:nvPr>
        </p:nvSpPr>
        <p:spPr/>
        <p:txBody>
          <a:bodyPr>
            <a:normAutofit fontScale="70000" lnSpcReduction="20000"/>
          </a:bodyPr>
          <a:lstStyle/>
          <a:p>
            <a:pPr>
              <a:buNone/>
            </a:pPr>
            <a:r>
              <a:rPr lang="en-US" dirty="0" smtClean="0">
                <a:solidFill>
                  <a:srgbClr val="FFFF00"/>
                </a:solidFill>
              </a:rPr>
              <a:t>1. *No use crying over spilled milk. </a:t>
            </a:r>
          </a:p>
          <a:p>
            <a:pPr>
              <a:buNone/>
            </a:pPr>
            <a:r>
              <a:rPr lang="en-US" dirty="0" smtClean="0">
                <a:solidFill>
                  <a:srgbClr val="FFFF00"/>
                </a:solidFill>
              </a:rPr>
              <a:t>	You can’t un-ring the bell. </a:t>
            </a:r>
          </a:p>
          <a:p>
            <a:r>
              <a:rPr lang="en-US" dirty="0" smtClean="0">
                <a:solidFill>
                  <a:srgbClr val="FFFF00"/>
                </a:solidFill>
              </a:rPr>
              <a:t>No use locking the barn door after the horse has been stolen. </a:t>
            </a:r>
          </a:p>
          <a:p>
            <a:endParaRPr lang="en-US" dirty="0" smtClean="0">
              <a:solidFill>
                <a:srgbClr val="FFFF00"/>
              </a:solidFill>
            </a:endParaRPr>
          </a:p>
          <a:p>
            <a:pPr>
              <a:buNone/>
            </a:pPr>
            <a:r>
              <a:rPr lang="en-US" dirty="0" smtClean="0">
                <a:solidFill>
                  <a:srgbClr val="FFFF00"/>
                </a:solidFill>
              </a:rPr>
              <a:t>2. Beauty is only skin-deep. </a:t>
            </a:r>
          </a:p>
          <a:p>
            <a:pPr>
              <a:buNone/>
            </a:pPr>
            <a:r>
              <a:rPr lang="en-US" dirty="0" smtClean="0">
                <a:solidFill>
                  <a:srgbClr val="FFFF00"/>
                </a:solidFill>
              </a:rPr>
              <a:t>	*Don’t judge a book by its cover. </a:t>
            </a:r>
          </a:p>
          <a:p>
            <a:pPr>
              <a:buNone/>
            </a:pPr>
            <a:r>
              <a:rPr lang="en-US" dirty="0" smtClean="0">
                <a:solidFill>
                  <a:srgbClr val="FFFF00"/>
                </a:solidFill>
              </a:rPr>
              <a:t>	All that glitters is not gold. </a:t>
            </a:r>
          </a:p>
          <a:p>
            <a:endParaRPr lang="en-US" dirty="0" smtClean="0">
              <a:solidFill>
                <a:srgbClr val="FFFF00"/>
              </a:solidFill>
            </a:endParaRPr>
          </a:p>
          <a:p>
            <a:pPr>
              <a:buNone/>
            </a:pPr>
            <a:r>
              <a:rPr lang="en-US" dirty="0" smtClean="0">
                <a:solidFill>
                  <a:srgbClr val="FFFF00"/>
                </a:solidFill>
              </a:rPr>
              <a:t>3. *Actions speak louder than words. </a:t>
            </a:r>
          </a:p>
          <a:p>
            <a:pPr>
              <a:buNone/>
            </a:pPr>
            <a:r>
              <a:rPr lang="en-US" dirty="0" smtClean="0">
                <a:solidFill>
                  <a:srgbClr val="FFFF00"/>
                </a:solidFill>
              </a:rPr>
              <a:t>	Deeds are fruits; words are but leaves. </a:t>
            </a:r>
          </a:p>
          <a:p>
            <a:pPr>
              <a:buNone/>
            </a:pPr>
            <a:r>
              <a:rPr lang="en-US" dirty="0" smtClean="0">
                <a:solidFill>
                  <a:srgbClr val="FFFF00"/>
                </a:solidFill>
              </a:rPr>
              <a:t>	The tree is known by its fruit. </a:t>
            </a:r>
          </a:p>
          <a:p>
            <a:endParaRPr lang="en-US" dirty="0" smtClean="0">
              <a:solidFill>
                <a:srgbClr val="FFFF00"/>
              </a:solidFill>
            </a:endParaRPr>
          </a:p>
          <a:p>
            <a:pPr>
              <a:buNone/>
            </a:pPr>
            <a:r>
              <a:rPr lang="en-US" dirty="0" smtClean="0">
                <a:solidFill>
                  <a:srgbClr val="FFFF00"/>
                </a:solidFill>
              </a:rPr>
              <a:t>4. *Let sleeping dogs lie. </a:t>
            </a:r>
          </a:p>
          <a:p>
            <a:pPr>
              <a:buNone/>
            </a:pPr>
            <a:r>
              <a:rPr lang="en-US" dirty="0" smtClean="0">
                <a:solidFill>
                  <a:srgbClr val="FFFF00"/>
                </a:solidFill>
              </a:rPr>
              <a:t>	Never trouble </a:t>
            </a:r>
            <a:r>
              <a:rPr lang="en-US" dirty="0" err="1" smtClean="0">
                <a:solidFill>
                  <a:srgbClr val="FFFF00"/>
                </a:solidFill>
              </a:rPr>
              <a:t>trouble</a:t>
            </a:r>
            <a:r>
              <a:rPr lang="en-US" dirty="0" smtClean="0">
                <a:solidFill>
                  <a:srgbClr val="FFFF00"/>
                </a:solidFill>
              </a:rPr>
              <a:t> till trouble troubles you. </a:t>
            </a:r>
          </a:p>
          <a:p>
            <a:pPr>
              <a:buNone/>
            </a:pPr>
            <a:r>
              <a:rPr lang="en-US" dirty="0" smtClean="0">
                <a:solidFill>
                  <a:srgbClr val="FFFF00"/>
                </a:solidFill>
              </a:rPr>
              <a:t>	Don’t rock the boat.</a:t>
            </a:r>
            <a:endParaRPr lang="en-US" dirty="0">
              <a:solidFill>
                <a:srgbClr val="FFFF00"/>
              </a:solidFill>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Analytic Questions</a:t>
            </a:r>
            <a:endParaRPr lang="en-US" dirty="0"/>
          </a:p>
        </p:txBody>
      </p:sp>
      <p:sp>
        <p:nvSpPr>
          <p:cNvPr id="3" name="Content Placeholder 2"/>
          <p:cNvSpPr>
            <a:spLocks noGrp="1"/>
          </p:cNvSpPr>
          <p:nvPr>
            <p:ph idx="1"/>
          </p:nvPr>
        </p:nvSpPr>
        <p:spPr/>
        <p:txBody>
          <a:bodyPr/>
          <a:lstStyle/>
          <a:p>
            <a:r>
              <a:rPr lang="en-US" dirty="0" smtClean="0">
                <a:solidFill>
                  <a:srgbClr val="FFFF00"/>
                </a:solidFill>
              </a:rPr>
              <a:t>What </a:t>
            </a:r>
            <a:r>
              <a:rPr lang="en-US" i="1" dirty="0" smtClean="0">
                <a:solidFill>
                  <a:srgbClr val="FFFF00"/>
                </a:solidFill>
              </a:rPr>
              <a:t>knowledge</a:t>
            </a:r>
            <a:r>
              <a:rPr lang="en-US" dirty="0" smtClean="0">
                <a:solidFill>
                  <a:srgbClr val="FFFF00"/>
                </a:solidFill>
              </a:rPr>
              <a:t> do you need to have in order to be good at solving these problems?</a:t>
            </a:r>
          </a:p>
          <a:p>
            <a:r>
              <a:rPr lang="en-US" dirty="0" smtClean="0">
                <a:solidFill>
                  <a:srgbClr val="FFFF00"/>
                </a:solidFill>
              </a:rPr>
              <a:t>What </a:t>
            </a:r>
            <a:r>
              <a:rPr lang="en-US" i="1" dirty="0" smtClean="0">
                <a:solidFill>
                  <a:srgbClr val="FFFF00"/>
                </a:solidFill>
              </a:rPr>
              <a:t>cognitive and </a:t>
            </a:r>
            <a:r>
              <a:rPr lang="en-US" i="1" dirty="0" err="1" smtClean="0">
                <a:solidFill>
                  <a:srgbClr val="FFFF00"/>
                </a:solidFill>
              </a:rPr>
              <a:t>metacognitive</a:t>
            </a:r>
            <a:r>
              <a:rPr lang="en-US" i="1" dirty="0" smtClean="0">
                <a:solidFill>
                  <a:srgbClr val="FFFF00"/>
                </a:solidFill>
              </a:rPr>
              <a:t> </a:t>
            </a:r>
            <a:r>
              <a:rPr lang="en-US" dirty="0" smtClean="0">
                <a:solidFill>
                  <a:srgbClr val="FFFF00"/>
                </a:solidFill>
              </a:rPr>
              <a:t>abilities and/or habits seem to be called upon in these problems?</a:t>
            </a:r>
          </a:p>
          <a:p>
            <a:r>
              <a:rPr lang="en-US" dirty="0" smtClean="0">
                <a:solidFill>
                  <a:srgbClr val="FFFF00"/>
                </a:solidFill>
              </a:rPr>
              <a:t>What </a:t>
            </a:r>
            <a:r>
              <a:rPr lang="en-US" i="1" dirty="0" smtClean="0">
                <a:solidFill>
                  <a:srgbClr val="FFFF00"/>
                </a:solidFill>
              </a:rPr>
              <a:t>non-cognitive</a:t>
            </a:r>
            <a:r>
              <a:rPr lang="en-US" dirty="0" smtClean="0">
                <a:solidFill>
                  <a:srgbClr val="FFFF00"/>
                </a:solidFill>
              </a:rPr>
              <a:t> (emotional, motivational, attitudinal, dispositional) characteristics could affect performance on these problems?</a:t>
            </a:r>
            <a:endParaRPr lang="en-US" dirty="0">
              <a:solidFill>
                <a:srgbClr val="FFFF00"/>
              </a:solidFill>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Procedural Questions</a:t>
            </a:r>
            <a:endParaRPr lang="en-US" dirty="0"/>
          </a:p>
        </p:txBody>
      </p:sp>
      <p:sp>
        <p:nvSpPr>
          <p:cNvPr id="3" name="Content Placeholder 2"/>
          <p:cNvSpPr>
            <a:spLocks noGrp="1"/>
          </p:cNvSpPr>
          <p:nvPr>
            <p:ph idx="1"/>
          </p:nvPr>
        </p:nvSpPr>
        <p:spPr/>
        <p:txBody>
          <a:bodyPr/>
          <a:lstStyle/>
          <a:p>
            <a:r>
              <a:rPr lang="en-US" dirty="0" smtClean="0">
                <a:solidFill>
                  <a:srgbClr val="FFFF00"/>
                </a:solidFill>
              </a:rPr>
              <a:t>What apparent obstacles are interfering with performance?</a:t>
            </a:r>
          </a:p>
          <a:p>
            <a:r>
              <a:rPr lang="en-US" dirty="0" smtClean="0">
                <a:solidFill>
                  <a:srgbClr val="FFFF00"/>
                </a:solidFill>
              </a:rPr>
              <a:t>How can I overcome the obstacles without telling the answers? (What mediation?)</a:t>
            </a:r>
          </a:p>
          <a:p>
            <a:r>
              <a:rPr lang="en-US" dirty="0" smtClean="0">
                <a:solidFill>
                  <a:srgbClr val="FFFF00"/>
                </a:solidFill>
              </a:rPr>
              <a:t>How does the subject respond to my mediation/help?</a:t>
            </a:r>
          </a:p>
          <a:p>
            <a:r>
              <a:rPr lang="en-US" dirty="0" smtClean="0">
                <a:solidFill>
                  <a:srgbClr val="FFFF00"/>
                </a:solidFill>
              </a:rPr>
              <a:t>How can I assess the possibility of transfer of rules, concepts, strategies, knowledge?</a:t>
            </a:r>
            <a:endParaRPr lang="en-US" dirty="0">
              <a:solidFill>
                <a:srgbClr val="FFFF00"/>
              </a:solidFill>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Interpretation Questions</a:t>
            </a:r>
            <a:endParaRPr lang="en-US" dirty="0"/>
          </a:p>
        </p:txBody>
      </p:sp>
      <p:sp>
        <p:nvSpPr>
          <p:cNvPr id="3" name="Content Placeholder 2"/>
          <p:cNvSpPr>
            <a:spLocks noGrp="1"/>
          </p:cNvSpPr>
          <p:nvPr>
            <p:ph idx="1"/>
          </p:nvPr>
        </p:nvSpPr>
        <p:spPr/>
        <p:txBody>
          <a:bodyPr/>
          <a:lstStyle/>
          <a:p>
            <a:r>
              <a:rPr lang="en-US" dirty="0" smtClean="0">
                <a:solidFill>
                  <a:srgbClr val="FFFF00"/>
                </a:solidFill>
              </a:rPr>
              <a:t>What was initial performance?  High, low, consistent across problems..?</a:t>
            </a:r>
          </a:p>
          <a:p>
            <a:r>
              <a:rPr lang="en-US" dirty="0" smtClean="0">
                <a:solidFill>
                  <a:srgbClr val="FFFF00"/>
                </a:solidFill>
              </a:rPr>
              <a:t>What was the difference between initial performance and performance following mediation?</a:t>
            </a:r>
          </a:p>
          <a:p>
            <a:r>
              <a:rPr lang="en-US" dirty="0" smtClean="0">
                <a:solidFill>
                  <a:srgbClr val="FFFF00"/>
                </a:solidFill>
              </a:rPr>
              <a:t>What kinds of mediation, and how much of it, yielded performance improvement?</a:t>
            </a:r>
          </a:p>
          <a:p>
            <a:r>
              <a:rPr lang="en-US" dirty="0" smtClean="0">
                <a:solidFill>
                  <a:srgbClr val="FFFF00"/>
                </a:solidFill>
              </a:rPr>
              <a:t>What were the major obstacles to performance, and how can they be overcome?</a:t>
            </a:r>
            <a:endParaRPr lang="en-US" dirty="0">
              <a:solidFill>
                <a:srgbClr val="FFFF00"/>
              </a:solidFill>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 as a Research Tool</a:t>
            </a:r>
            <a:endParaRPr lang="en-US" dirty="0"/>
          </a:p>
        </p:txBody>
      </p:sp>
      <p:sp>
        <p:nvSpPr>
          <p:cNvPr id="3" name="Content Placeholder 2"/>
          <p:cNvSpPr>
            <a:spLocks noGrp="1"/>
          </p:cNvSpPr>
          <p:nvPr>
            <p:ph idx="1"/>
          </p:nvPr>
        </p:nvSpPr>
        <p:spPr/>
        <p:txBody>
          <a:bodyPr/>
          <a:lstStyle/>
          <a:p>
            <a:r>
              <a:rPr lang="en-US" dirty="0" smtClean="0">
                <a:solidFill>
                  <a:srgbClr val="FFFF00"/>
                </a:solidFill>
              </a:rPr>
              <a:t>One often wishes to assess maximal performance rather than typical performance (e.g., in neuropsychological assessment).</a:t>
            </a:r>
          </a:p>
          <a:p>
            <a:r>
              <a:rPr lang="en-US" dirty="0" smtClean="0">
                <a:solidFill>
                  <a:srgbClr val="FFFF00"/>
                </a:solidFill>
              </a:rPr>
              <a:t>Some important questions regard </a:t>
            </a:r>
            <a:r>
              <a:rPr lang="en-US" i="1" dirty="0" smtClean="0">
                <a:solidFill>
                  <a:srgbClr val="FFFF00"/>
                </a:solidFill>
              </a:rPr>
              <a:t>change</a:t>
            </a:r>
            <a:r>
              <a:rPr lang="en-US" dirty="0" smtClean="0">
                <a:solidFill>
                  <a:srgbClr val="FFFF00"/>
                </a:solidFill>
              </a:rPr>
              <a:t> and the conditions associated with it.</a:t>
            </a:r>
          </a:p>
          <a:p>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Examples of DA as Research Tool—not Research </a:t>
            </a:r>
            <a:r>
              <a:rPr lang="en-US" i="1" dirty="0" smtClean="0"/>
              <a:t>on</a:t>
            </a:r>
            <a:r>
              <a:rPr lang="en-US" dirty="0" smtClean="0"/>
              <a:t> DA</a:t>
            </a:r>
            <a:endParaRPr lang="en-US" dirty="0"/>
          </a:p>
        </p:txBody>
      </p:sp>
      <p:sp>
        <p:nvSpPr>
          <p:cNvPr id="3" name="Content Placeholder 2"/>
          <p:cNvSpPr>
            <a:spLocks noGrp="1"/>
          </p:cNvSpPr>
          <p:nvPr>
            <p:ph idx="1"/>
          </p:nvPr>
        </p:nvSpPr>
        <p:spPr/>
        <p:txBody>
          <a:bodyPr/>
          <a:lstStyle/>
          <a:p>
            <a:r>
              <a:rPr lang="en-US" dirty="0" smtClean="0">
                <a:solidFill>
                  <a:srgbClr val="FFFF00"/>
                </a:solidFill>
              </a:rPr>
              <a:t>Gordon &amp; Haywood, et seq.: </a:t>
            </a:r>
            <a:r>
              <a:rPr lang="en-US" smtClean="0">
                <a:solidFill>
                  <a:srgbClr val="FFFF00"/>
                </a:solidFill>
              </a:rPr>
              <a:t>MR/DD, Verbal </a:t>
            </a:r>
            <a:r>
              <a:rPr lang="en-US" dirty="0" smtClean="0">
                <a:solidFill>
                  <a:srgbClr val="FFFF00"/>
                </a:solidFill>
              </a:rPr>
              <a:t>Abstracting</a:t>
            </a:r>
          </a:p>
          <a:p>
            <a:r>
              <a:rPr lang="en-US" dirty="0" err="1" smtClean="0">
                <a:solidFill>
                  <a:srgbClr val="FFFF00"/>
                </a:solidFill>
              </a:rPr>
              <a:t>Sclan</a:t>
            </a:r>
            <a:r>
              <a:rPr lang="en-US" dirty="0" smtClean="0">
                <a:solidFill>
                  <a:srgbClr val="FFFF00"/>
                </a:solidFill>
              </a:rPr>
              <a:t>:  Psychopathology</a:t>
            </a:r>
          </a:p>
          <a:p>
            <a:r>
              <a:rPr lang="en-US" dirty="0" smtClean="0">
                <a:solidFill>
                  <a:srgbClr val="FFFF00"/>
                </a:solidFill>
              </a:rPr>
              <a:t>Heinrich:  Neuropsychology</a:t>
            </a:r>
          </a:p>
          <a:p>
            <a:r>
              <a:rPr lang="en-US" dirty="0" smtClean="0">
                <a:solidFill>
                  <a:srgbClr val="FFFF00"/>
                </a:solidFill>
              </a:rPr>
              <a:t>Haywood &amp; Miller: TBI</a:t>
            </a:r>
          </a:p>
          <a:p>
            <a:r>
              <a:rPr lang="en-US" dirty="0" err="1" smtClean="0">
                <a:solidFill>
                  <a:srgbClr val="FFFF00"/>
                </a:solidFill>
              </a:rPr>
              <a:t>Tzuriel</a:t>
            </a:r>
            <a:r>
              <a:rPr lang="en-US" dirty="0" smtClean="0">
                <a:solidFill>
                  <a:srgbClr val="FFFF00"/>
                </a:solidFill>
              </a:rPr>
              <a:t> et al.: </a:t>
            </a:r>
            <a:r>
              <a:rPr lang="en-US" dirty="0" err="1" smtClean="0">
                <a:solidFill>
                  <a:srgbClr val="FFFF00"/>
                </a:solidFill>
              </a:rPr>
              <a:t>Transculturality</a:t>
            </a:r>
            <a:endParaRPr lang="en-US" dirty="0">
              <a:solidFill>
                <a:srgbClr val="FFFF00"/>
              </a:solidFill>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DA as Research Tool in Study of Psychopathology (</a:t>
            </a:r>
            <a:r>
              <a:rPr lang="en-US" dirty="0" err="1" smtClean="0"/>
              <a:t>Sclan</a:t>
            </a:r>
            <a:r>
              <a:rPr lang="en-US" dirty="0" smtClean="0"/>
              <a:t>, 1986)</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solidFill>
                  <a:srgbClr val="FFFF00"/>
                </a:solidFill>
              </a:rPr>
              <a:t>Ss were paranoid and non-paranoid schizophrenic patients</a:t>
            </a:r>
          </a:p>
          <a:p>
            <a:r>
              <a:rPr lang="en-US" dirty="0" smtClean="0">
                <a:solidFill>
                  <a:srgbClr val="FFFF00"/>
                </a:solidFill>
              </a:rPr>
              <a:t>Tasks:  TVA (verbal abstracting); RSDT (stencil design), given before and after mediation of cognitive/</a:t>
            </a:r>
            <a:r>
              <a:rPr lang="en-US" dirty="0" err="1" smtClean="0">
                <a:solidFill>
                  <a:srgbClr val="FFFF00"/>
                </a:solidFill>
              </a:rPr>
              <a:t>metacognitive</a:t>
            </a:r>
            <a:r>
              <a:rPr lang="en-US" dirty="0" smtClean="0">
                <a:solidFill>
                  <a:srgbClr val="FFFF00"/>
                </a:solidFill>
              </a:rPr>
              <a:t> strategies</a:t>
            </a:r>
          </a:p>
          <a:p>
            <a:r>
              <a:rPr lang="en-US" dirty="0" smtClean="0">
                <a:solidFill>
                  <a:srgbClr val="FFFF00"/>
                </a:solidFill>
              </a:rPr>
              <a:t>NP pts made more errors on both tasks</a:t>
            </a:r>
          </a:p>
          <a:p>
            <a:r>
              <a:rPr lang="en-US" dirty="0" smtClean="0">
                <a:solidFill>
                  <a:srgbClr val="FFFF00"/>
                </a:solidFill>
              </a:rPr>
              <a:t>P pts, even though higher initial scores, gained more from interposed mediation than did NP</a:t>
            </a:r>
          </a:p>
          <a:p>
            <a:r>
              <a:rPr lang="en-US" dirty="0" smtClean="0">
                <a:solidFill>
                  <a:srgbClr val="FFFF00"/>
                </a:solidFill>
              </a:rPr>
              <a:t>P pts “made their large differential gains principally .. on  items that required more sophisticated cognitive processes; i.e., the more cognitively complex and difficult the task, the greater the benefit of mediation for the P pts.”</a:t>
            </a:r>
          </a:p>
          <a:p>
            <a:r>
              <a:rPr lang="en-US" dirty="0" smtClean="0">
                <a:solidFill>
                  <a:srgbClr val="FFFF00"/>
                </a:solidFill>
              </a:rPr>
              <a:t>Demonstrates the power of DA to reveal differences in ability to profit from instruction/intervention</a:t>
            </a:r>
            <a:endParaRPr lang="en-US" dirty="0">
              <a:solidFill>
                <a:srgbClr val="FFFF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2"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1+#ppt_w/2"/>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2"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1+#ppt_w/2"/>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2" fill="hold"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1+#ppt_w/2"/>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ctrTitle"/>
          </p:nvPr>
        </p:nvSpPr>
        <p:spPr>
          <a:xfrm>
            <a:off x="685800" y="457200"/>
            <a:ext cx="7772400" cy="2971800"/>
          </a:xfrm>
        </p:spPr>
        <p:txBody>
          <a:bodyPr>
            <a:normAutofit fontScale="90000"/>
          </a:bodyPr>
          <a:lstStyle/>
          <a:p>
            <a:r>
              <a:rPr lang="en-US">
                <a:solidFill>
                  <a:schemeClr val="accent2"/>
                </a:solidFill>
              </a:rPr>
              <a:t>GROUP DYNAMIC ASSESSMENT OF ADULTS WITH TRAUMATIC BRAIN INJURIES</a:t>
            </a:r>
          </a:p>
        </p:txBody>
      </p:sp>
      <p:sp>
        <p:nvSpPr>
          <p:cNvPr id="20483" name="Rectangle 3"/>
          <p:cNvSpPr>
            <a:spLocks noGrp="1" noChangeArrowheads="1"/>
          </p:cNvSpPr>
          <p:nvPr>
            <p:ph type="subTitle" idx="1"/>
          </p:nvPr>
        </p:nvSpPr>
        <p:spPr>
          <a:xfrm>
            <a:off x="1295400" y="3962400"/>
            <a:ext cx="6400800" cy="1752600"/>
          </a:xfrm>
        </p:spPr>
        <p:txBody>
          <a:bodyPr>
            <a:normAutofit fontScale="77500" lnSpcReduction="20000"/>
          </a:bodyPr>
          <a:lstStyle/>
          <a:p>
            <a:r>
              <a:rPr lang="en-US" dirty="0"/>
              <a:t>H. Carl Haywood</a:t>
            </a:r>
          </a:p>
          <a:p>
            <a:r>
              <a:rPr lang="en-US" dirty="0"/>
              <a:t>Vanderbilt University, and</a:t>
            </a:r>
          </a:p>
          <a:p>
            <a:r>
              <a:rPr lang="en-US" dirty="0"/>
              <a:t>Martin B. Miller</a:t>
            </a:r>
          </a:p>
          <a:p>
            <a:r>
              <a:rPr lang="en-US" dirty="0"/>
              <a:t>Hudson Valley (NY) Community Services and Programs </a:t>
            </a: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solidFill>
            <a:schemeClr val="accent1"/>
          </a:solidFill>
        </p:spPr>
        <p:txBody>
          <a:bodyPr>
            <a:normAutofit fontScale="90000"/>
          </a:bodyPr>
          <a:lstStyle/>
          <a:p>
            <a:r>
              <a:rPr lang="en-US" dirty="0">
                <a:solidFill>
                  <a:srgbClr val="FFFF00"/>
                </a:solidFill>
              </a:rPr>
              <a:t>Subject Characteristics: Group DA/TBI Study</a:t>
            </a:r>
          </a:p>
        </p:txBody>
      </p:sp>
      <p:sp>
        <p:nvSpPr>
          <p:cNvPr id="16387" name="Rectangle 3"/>
          <p:cNvSpPr>
            <a:spLocks noGrp="1" noChangeArrowheads="1"/>
          </p:cNvSpPr>
          <p:nvPr>
            <p:ph type="body" idx="1"/>
          </p:nvPr>
        </p:nvSpPr>
        <p:spPr/>
        <p:txBody>
          <a:bodyPr/>
          <a:lstStyle/>
          <a:p>
            <a:r>
              <a:rPr lang="en-US" dirty="0">
                <a:solidFill>
                  <a:srgbClr val="FFFF00"/>
                </a:solidFill>
              </a:rPr>
              <a:t>45 adults, both men and women</a:t>
            </a:r>
          </a:p>
          <a:p>
            <a:r>
              <a:rPr lang="en-US" u="sng" dirty="0">
                <a:solidFill>
                  <a:srgbClr val="FFFF00"/>
                </a:solidFill>
              </a:rPr>
              <a:t>&gt;</a:t>
            </a:r>
            <a:r>
              <a:rPr lang="en-US" dirty="0">
                <a:solidFill>
                  <a:srgbClr val="FFFF00"/>
                </a:solidFill>
              </a:rPr>
              <a:t> 8 years post trauma</a:t>
            </a:r>
          </a:p>
          <a:p>
            <a:r>
              <a:rPr lang="en-US" dirty="0">
                <a:solidFill>
                  <a:srgbClr val="FFFF00"/>
                </a:solidFill>
              </a:rPr>
              <a:t>Served in day program of CP Associations</a:t>
            </a:r>
          </a:p>
          <a:p>
            <a:r>
              <a:rPr lang="en-US" dirty="0">
                <a:solidFill>
                  <a:srgbClr val="FFFF00"/>
                </a:solidFill>
              </a:rPr>
              <a:t>Moderately and severely impaired functioning, </a:t>
            </a:r>
            <a:r>
              <a:rPr lang="en-US" dirty="0" smtClean="0">
                <a:solidFill>
                  <a:srgbClr val="FFFF00"/>
                </a:solidFill>
              </a:rPr>
              <a:t>moderate </a:t>
            </a:r>
            <a:r>
              <a:rPr lang="en-US" dirty="0">
                <a:solidFill>
                  <a:srgbClr val="FFFF00"/>
                </a:solidFill>
              </a:rPr>
              <a:t>dependency</a:t>
            </a:r>
          </a:p>
          <a:p>
            <a:r>
              <a:rPr lang="en-US" dirty="0">
                <a:solidFill>
                  <a:srgbClr val="FFFF00"/>
                </a:solidFill>
              </a:rPr>
              <a:t>21 in experimental group, 24 controls</a:t>
            </a:r>
            <a:endParaRPr lang="en-US" u="sng" dirty="0">
              <a:solidFill>
                <a:srgbClr val="FFFF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16387">
                                            <p:txEl>
                                              <p:pRg st="0" end="0"/>
                                            </p:txEl>
                                          </p:spTgt>
                                        </p:tgtEl>
                                        <p:attrNameLst>
                                          <p:attrName>style.visibility</p:attrName>
                                        </p:attrNameLst>
                                      </p:cBhvr>
                                      <p:to>
                                        <p:strVal val="visible"/>
                                      </p:to>
                                    </p:set>
                                    <p:anim calcmode="lin" valueType="num">
                                      <p:cBhvr additive="base">
                                        <p:cTn id="7" dur="500" fill="hold"/>
                                        <p:tgtEl>
                                          <p:spTgt spid="16387">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16387">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nodeType="clickEffect">
                                  <p:stCondLst>
                                    <p:cond delay="0"/>
                                  </p:stCondLst>
                                  <p:childTnLst>
                                    <p:set>
                                      <p:cBhvr>
                                        <p:cTn id="12" dur="1" fill="hold">
                                          <p:stCondLst>
                                            <p:cond delay="0"/>
                                          </p:stCondLst>
                                        </p:cTn>
                                        <p:tgtEl>
                                          <p:spTgt spid="16387">
                                            <p:txEl>
                                              <p:pRg st="1" end="1"/>
                                            </p:txEl>
                                          </p:spTgt>
                                        </p:tgtEl>
                                        <p:attrNameLst>
                                          <p:attrName>style.visibility</p:attrName>
                                        </p:attrNameLst>
                                      </p:cBhvr>
                                      <p:to>
                                        <p:strVal val="visible"/>
                                      </p:to>
                                    </p:set>
                                    <p:anim calcmode="lin" valueType="num">
                                      <p:cBhvr additive="base">
                                        <p:cTn id="13" dur="500" fill="hold"/>
                                        <p:tgtEl>
                                          <p:spTgt spid="16387">
                                            <p:txEl>
                                              <p:pRg st="1" end="1"/>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16387">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nodeType="clickEffect">
                                  <p:stCondLst>
                                    <p:cond delay="0"/>
                                  </p:stCondLst>
                                  <p:childTnLst>
                                    <p:set>
                                      <p:cBhvr>
                                        <p:cTn id="18" dur="1" fill="hold">
                                          <p:stCondLst>
                                            <p:cond delay="0"/>
                                          </p:stCondLst>
                                        </p:cTn>
                                        <p:tgtEl>
                                          <p:spTgt spid="16387">
                                            <p:txEl>
                                              <p:pRg st="2" end="2"/>
                                            </p:txEl>
                                          </p:spTgt>
                                        </p:tgtEl>
                                        <p:attrNameLst>
                                          <p:attrName>style.visibility</p:attrName>
                                        </p:attrNameLst>
                                      </p:cBhvr>
                                      <p:to>
                                        <p:strVal val="visible"/>
                                      </p:to>
                                    </p:set>
                                    <p:anim calcmode="lin" valueType="num">
                                      <p:cBhvr additive="base">
                                        <p:cTn id="19" dur="500" fill="hold"/>
                                        <p:tgtEl>
                                          <p:spTgt spid="16387">
                                            <p:txEl>
                                              <p:pRg st="2" end="2"/>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16387">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2" fill="hold" nodeType="clickEffect">
                                  <p:stCondLst>
                                    <p:cond delay="0"/>
                                  </p:stCondLst>
                                  <p:childTnLst>
                                    <p:set>
                                      <p:cBhvr>
                                        <p:cTn id="24" dur="1" fill="hold">
                                          <p:stCondLst>
                                            <p:cond delay="0"/>
                                          </p:stCondLst>
                                        </p:cTn>
                                        <p:tgtEl>
                                          <p:spTgt spid="16387">
                                            <p:txEl>
                                              <p:pRg st="3" end="3"/>
                                            </p:txEl>
                                          </p:spTgt>
                                        </p:tgtEl>
                                        <p:attrNameLst>
                                          <p:attrName>style.visibility</p:attrName>
                                        </p:attrNameLst>
                                      </p:cBhvr>
                                      <p:to>
                                        <p:strVal val="visible"/>
                                      </p:to>
                                    </p:set>
                                    <p:anim calcmode="lin" valueType="num">
                                      <p:cBhvr additive="base">
                                        <p:cTn id="25" dur="500" fill="hold"/>
                                        <p:tgtEl>
                                          <p:spTgt spid="16387">
                                            <p:txEl>
                                              <p:pRg st="3" end="3"/>
                                            </p:txEl>
                                          </p:spTgt>
                                        </p:tgtEl>
                                        <p:attrNameLst>
                                          <p:attrName>ppt_x</p:attrName>
                                        </p:attrNameLst>
                                      </p:cBhvr>
                                      <p:tavLst>
                                        <p:tav tm="0">
                                          <p:val>
                                            <p:strVal val="1+#ppt_w/2"/>
                                          </p:val>
                                        </p:tav>
                                        <p:tav tm="100000">
                                          <p:val>
                                            <p:strVal val="#ppt_x"/>
                                          </p:val>
                                        </p:tav>
                                      </p:tavLst>
                                    </p:anim>
                                    <p:anim calcmode="lin" valueType="num">
                                      <p:cBhvr additive="base">
                                        <p:cTn id="26" dur="500" fill="hold"/>
                                        <p:tgtEl>
                                          <p:spTgt spid="16387">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2" fill="hold" nodeType="clickEffect">
                                  <p:stCondLst>
                                    <p:cond delay="0"/>
                                  </p:stCondLst>
                                  <p:childTnLst>
                                    <p:set>
                                      <p:cBhvr>
                                        <p:cTn id="30" dur="1" fill="hold">
                                          <p:stCondLst>
                                            <p:cond delay="0"/>
                                          </p:stCondLst>
                                        </p:cTn>
                                        <p:tgtEl>
                                          <p:spTgt spid="16387">
                                            <p:txEl>
                                              <p:pRg st="4" end="4"/>
                                            </p:txEl>
                                          </p:spTgt>
                                        </p:tgtEl>
                                        <p:attrNameLst>
                                          <p:attrName>style.visibility</p:attrName>
                                        </p:attrNameLst>
                                      </p:cBhvr>
                                      <p:to>
                                        <p:strVal val="visible"/>
                                      </p:to>
                                    </p:set>
                                    <p:anim calcmode="lin" valueType="num">
                                      <p:cBhvr additive="base">
                                        <p:cTn id="31" dur="500" fill="hold"/>
                                        <p:tgtEl>
                                          <p:spTgt spid="16387">
                                            <p:txEl>
                                              <p:pRg st="4" end="4"/>
                                            </p:txEl>
                                          </p:spTgt>
                                        </p:tgtEl>
                                        <p:attrNameLst>
                                          <p:attrName>ppt_x</p:attrName>
                                        </p:attrNameLst>
                                      </p:cBhvr>
                                      <p:tavLst>
                                        <p:tav tm="0">
                                          <p:val>
                                            <p:strVal val="1+#ppt_w/2"/>
                                          </p:val>
                                        </p:tav>
                                        <p:tav tm="100000">
                                          <p:val>
                                            <p:strVal val="#ppt_x"/>
                                          </p:val>
                                        </p:tav>
                                      </p:tavLst>
                                    </p:anim>
                                    <p:anim calcmode="lin" valueType="num">
                                      <p:cBhvr additive="base">
                                        <p:cTn id="32" dur="500" fill="hold"/>
                                        <p:tgtEl>
                                          <p:spTgt spid="16387">
                                            <p:txEl>
                                              <p:pRg st="4" end="4"/>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solidFill>
            <a:schemeClr val="accent1"/>
          </a:solidFill>
        </p:spPr>
        <p:txBody>
          <a:bodyPr/>
          <a:lstStyle/>
          <a:p>
            <a:r>
              <a:rPr lang="en-US">
                <a:solidFill>
                  <a:srgbClr val="FFFF00"/>
                </a:solidFill>
              </a:rPr>
              <a:t>Questions asked in this study</a:t>
            </a:r>
          </a:p>
        </p:txBody>
      </p:sp>
      <p:sp>
        <p:nvSpPr>
          <p:cNvPr id="18435" name="Rectangle 3"/>
          <p:cNvSpPr>
            <a:spLocks noGrp="1" noChangeArrowheads="1"/>
          </p:cNvSpPr>
          <p:nvPr>
            <p:ph type="body" idx="1"/>
          </p:nvPr>
        </p:nvSpPr>
        <p:spPr/>
        <p:txBody>
          <a:bodyPr/>
          <a:lstStyle/>
          <a:p>
            <a:r>
              <a:rPr lang="en-US" dirty="0">
                <a:solidFill>
                  <a:srgbClr val="FFFF00"/>
                </a:solidFill>
              </a:rPr>
              <a:t>With the mediation that is part of DA, is it possible to improve the performance of adults with TBI?</a:t>
            </a:r>
          </a:p>
          <a:p>
            <a:r>
              <a:rPr lang="en-US" dirty="0">
                <a:solidFill>
                  <a:srgbClr val="FFFF00"/>
                </a:solidFill>
              </a:rPr>
              <a:t>Are improvements in performance associated with domain of functioning?</a:t>
            </a:r>
          </a:p>
          <a:p>
            <a:r>
              <a:rPr lang="en-US" dirty="0">
                <a:solidFill>
                  <a:srgbClr val="FFFF00"/>
                </a:solidFill>
              </a:rPr>
              <a:t>Is GROUP dynamic assessment possible with adults with TBI?</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8435">
                                            <p:txEl>
                                              <p:pRg st="0" end="0"/>
                                            </p:txEl>
                                          </p:spTgt>
                                        </p:tgtEl>
                                        <p:attrNameLst>
                                          <p:attrName>style.visibility</p:attrName>
                                        </p:attrNameLst>
                                      </p:cBhvr>
                                      <p:to>
                                        <p:strVal val="visible"/>
                                      </p:to>
                                    </p:set>
                                    <p:anim calcmode="lin" valueType="num">
                                      <p:cBhvr additive="base">
                                        <p:cTn id="7" dur="500" fill="hold"/>
                                        <p:tgtEl>
                                          <p:spTgt spid="1843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843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8435">
                                            <p:txEl>
                                              <p:pRg st="1" end="1"/>
                                            </p:txEl>
                                          </p:spTgt>
                                        </p:tgtEl>
                                        <p:attrNameLst>
                                          <p:attrName>style.visibility</p:attrName>
                                        </p:attrNameLst>
                                      </p:cBhvr>
                                      <p:to>
                                        <p:strVal val="visible"/>
                                      </p:to>
                                    </p:set>
                                    <p:anim calcmode="lin" valueType="num">
                                      <p:cBhvr additive="base">
                                        <p:cTn id="13" dur="500" fill="hold"/>
                                        <p:tgtEl>
                                          <p:spTgt spid="18435">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843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8435">
                                            <p:txEl>
                                              <p:pRg st="2" end="2"/>
                                            </p:txEl>
                                          </p:spTgt>
                                        </p:tgtEl>
                                        <p:attrNameLst>
                                          <p:attrName>style.visibility</p:attrName>
                                        </p:attrNameLst>
                                      </p:cBhvr>
                                      <p:to>
                                        <p:strVal val="visible"/>
                                      </p:to>
                                    </p:set>
                                    <p:anim calcmode="lin" valueType="num">
                                      <p:cBhvr additive="base">
                                        <p:cTn id="19" dur="500" fill="hold"/>
                                        <p:tgtEl>
                                          <p:spTgt spid="18435">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8435">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0" y="457200"/>
            <a:ext cx="7772400" cy="1143000"/>
          </a:xfrm>
          <a:solidFill>
            <a:schemeClr val="accent1"/>
          </a:solidFill>
        </p:spPr>
        <p:txBody>
          <a:bodyPr/>
          <a:lstStyle/>
          <a:p>
            <a:r>
              <a:rPr lang="en-US">
                <a:solidFill>
                  <a:srgbClr val="FFFF00"/>
                </a:solidFill>
              </a:rPr>
              <a:t>Tests/Tasks Used in DA</a:t>
            </a:r>
          </a:p>
        </p:txBody>
      </p:sp>
      <p:sp>
        <p:nvSpPr>
          <p:cNvPr id="17411" name="Rectangle 3"/>
          <p:cNvSpPr>
            <a:spLocks noGrp="1" noChangeArrowheads="1"/>
          </p:cNvSpPr>
          <p:nvPr>
            <p:ph type="body" idx="1"/>
          </p:nvPr>
        </p:nvSpPr>
        <p:spPr/>
        <p:txBody>
          <a:bodyPr/>
          <a:lstStyle/>
          <a:p>
            <a:r>
              <a:rPr lang="en-US" dirty="0">
                <a:solidFill>
                  <a:srgbClr val="FFFF00"/>
                </a:solidFill>
              </a:rPr>
              <a:t>Test of Verbal Abstracting (TVA;</a:t>
            </a:r>
          </a:p>
          <a:p>
            <a:pPr>
              <a:buFontTx/>
              <a:buNone/>
            </a:pPr>
            <a:r>
              <a:rPr lang="en-US" dirty="0">
                <a:solidFill>
                  <a:srgbClr val="FFFF00"/>
                </a:solidFill>
              </a:rPr>
              <a:t>	 Haywood)</a:t>
            </a:r>
          </a:p>
          <a:p>
            <a:r>
              <a:rPr lang="en-US" dirty="0">
                <a:solidFill>
                  <a:srgbClr val="FFFF00"/>
                </a:solidFill>
              </a:rPr>
              <a:t>Test of Verbal </a:t>
            </a:r>
            <a:r>
              <a:rPr lang="en-US" dirty="0" smtClean="0">
                <a:solidFill>
                  <a:srgbClr val="FFFF00"/>
                </a:solidFill>
              </a:rPr>
              <a:t>Memory, free recall</a:t>
            </a:r>
            <a:endParaRPr lang="en-US" dirty="0">
              <a:solidFill>
                <a:srgbClr val="FFFF00"/>
              </a:solidFill>
            </a:endParaRPr>
          </a:p>
          <a:p>
            <a:r>
              <a:rPr lang="en-US" dirty="0">
                <a:solidFill>
                  <a:srgbClr val="FFFF00"/>
                </a:solidFill>
              </a:rPr>
              <a:t>Complex Figure (Rey)</a:t>
            </a:r>
          </a:p>
          <a:p>
            <a:r>
              <a:rPr lang="en-US" dirty="0">
                <a:solidFill>
                  <a:srgbClr val="FFFF00"/>
                </a:solidFill>
              </a:rPr>
              <a:t>Representational Stencil Design Test (RSDT; Feuerstein)</a:t>
            </a:r>
          </a:p>
          <a:p>
            <a:pPr>
              <a:buFontTx/>
              <a:buNone/>
            </a:pPr>
            <a:r>
              <a:rPr lang="en-US" dirty="0">
                <a:solidFill>
                  <a:srgbClr val="FFFF00"/>
                </a:solidFill>
              </a:rPr>
              <a:t>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7411">
                                            <p:txEl>
                                              <p:pRg st="0" end="0"/>
                                            </p:txEl>
                                          </p:spTgt>
                                        </p:tgtEl>
                                        <p:attrNameLst>
                                          <p:attrName>style.visibility</p:attrName>
                                        </p:attrNameLst>
                                      </p:cBhvr>
                                      <p:to>
                                        <p:strVal val="visible"/>
                                      </p:to>
                                    </p:set>
                                    <p:anim calcmode="lin" valueType="num">
                                      <p:cBhvr additive="base">
                                        <p:cTn id="7" dur="500" fill="hold"/>
                                        <p:tgtEl>
                                          <p:spTgt spid="17411">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7411">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7411">
                                            <p:txEl>
                                              <p:pRg st="1" end="1"/>
                                            </p:txEl>
                                          </p:spTgt>
                                        </p:tgtEl>
                                        <p:attrNameLst>
                                          <p:attrName>style.visibility</p:attrName>
                                        </p:attrNameLst>
                                      </p:cBhvr>
                                      <p:to>
                                        <p:strVal val="visible"/>
                                      </p:to>
                                    </p:set>
                                    <p:anim calcmode="lin" valueType="num">
                                      <p:cBhvr additive="base">
                                        <p:cTn id="11" dur="500" fill="hold"/>
                                        <p:tgtEl>
                                          <p:spTgt spid="17411">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17411">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17411">
                                            <p:txEl>
                                              <p:pRg st="2" end="2"/>
                                            </p:txEl>
                                          </p:spTgt>
                                        </p:tgtEl>
                                        <p:attrNameLst>
                                          <p:attrName>style.visibility</p:attrName>
                                        </p:attrNameLst>
                                      </p:cBhvr>
                                      <p:to>
                                        <p:strVal val="visible"/>
                                      </p:to>
                                    </p:set>
                                    <p:anim calcmode="lin" valueType="num">
                                      <p:cBhvr additive="base">
                                        <p:cTn id="17" dur="500" fill="hold"/>
                                        <p:tgtEl>
                                          <p:spTgt spid="17411">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17411">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17411">
                                            <p:txEl>
                                              <p:pRg st="3" end="3"/>
                                            </p:txEl>
                                          </p:spTgt>
                                        </p:tgtEl>
                                        <p:attrNameLst>
                                          <p:attrName>style.visibility</p:attrName>
                                        </p:attrNameLst>
                                      </p:cBhvr>
                                      <p:to>
                                        <p:strVal val="visible"/>
                                      </p:to>
                                    </p:set>
                                    <p:anim calcmode="lin" valueType="num">
                                      <p:cBhvr additive="base">
                                        <p:cTn id="23" dur="500" fill="hold"/>
                                        <p:tgtEl>
                                          <p:spTgt spid="17411">
                                            <p:txEl>
                                              <p:pRg st="3" end="3"/>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17411">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17411">
                                            <p:txEl>
                                              <p:pRg st="4" end="4"/>
                                            </p:txEl>
                                          </p:spTgt>
                                        </p:tgtEl>
                                        <p:attrNameLst>
                                          <p:attrName>style.visibility</p:attrName>
                                        </p:attrNameLst>
                                      </p:cBhvr>
                                      <p:to>
                                        <p:strVal val="visible"/>
                                      </p:to>
                                    </p:set>
                                    <p:anim calcmode="lin" valueType="num">
                                      <p:cBhvr additive="base">
                                        <p:cTn id="29" dur="500" fill="hold"/>
                                        <p:tgtEl>
                                          <p:spTgt spid="17411">
                                            <p:txEl>
                                              <p:pRg st="4" end="4"/>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17411">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solidFill>
            <a:schemeClr val="accent1"/>
          </a:solidFill>
          <a:ln>
            <a:solidFill>
              <a:schemeClr val="tx1"/>
            </a:solidFill>
          </a:ln>
        </p:spPr>
        <p:txBody>
          <a:bodyPr/>
          <a:lstStyle/>
          <a:p>
            <a:r>
              <a:rPr lang="en-US">
                <a:solidFill>
                  <a:srgbClr val="FFFF00"/>
                </a:solidFill>
              </a:rPr>
              <a:t>TVA: Effects of Mediation</a:t>
            </a:r>
          </a:p>
        </p:txBody>
      </p:sp>
      <p:graphicFrame>
        <p:nvGraphicFramePr>
          <p:cNvPr id="2051" name="Object 3"/>
          <p:cNvGraphicFramePr>
            <a:graphicFrameLocks noChangeAspect="1"/>
          </p:cNvGraphicFramePr>
          <p:nvPr>
            <p:ph type="body" idx="1"/>
          </p:nvPr>
        </p:nvGraphicFramePr>
        <p:xfrm>
          <a:off x="304800" y="1981200"/>
          <a:ext cx="8305800" cy="4876800"/>
        </p:xfrm>
        <a:graphic>
          <a:graphicData uri="http://schemas.openxmlformats.org/presentationml/2006/ole">
            <p:oleObj spid="_x0000_s1026" name="Chart" r:id="rId4" imgW="5400000" imgH="2577600" progId="Excel.Sheet.8">
              <p:embed/>
            </p:oleObj>
          </a:graphicData>
        </a:graphic>
      </p:graphicFrame>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solidFill>
            <a:schemeClr val="accent1"/>
          </a:solidFill>
          <a:ln>
            <a:solidFill>
              <a:schemeClr val="tx1"/>
            </a:solidFill>
          </a:ln>
        </p:spPr>
        <p:txBody>
          <a:bodyPr>
            <a:normAutofit fontScale="90000"/>
          </a:bodyPr>
          <a:lstStyle/>
          <a:p>
            <a:r>
              <a:rPr lang="en-US">
                <a:solidFill>
                  <a:srgbClr val="FFFF00"/>
                </a:solidFill>
              </a:rPr>
              <a:t>TVA: Effects of Mediation Plus Verbal Enrichment</a:t>
            </a:r>
          </a:p>
        </p:txBody>
      </p:sp>
      <p:graphicFrame>
        <p:nvGraphicFramePr>
          <p:cNvPr id="3075" name="Object 3"/>
          <p:cNvGraphicFramePr>
            <a:graphicFrameLocks noChangeAspect="1"/>
          </p:cNvGraphicFramePr>
          <p:nvPr>
            <p:ph type="body" idx="1"/>
          </p:nvPr>
        </p:nvGraphicFramePr>
        <p:xfrm>
          <a:off x="609600" y="2057400"/>
          <a:ext cx="7772400" cy="4800600"/>
        </p:xfrm>
        <a:graphic>
          <a:graphicData uri="http://schemas.openxmlformats.org/presentationml/2006/ole">
            <p:oleObj spid="_x0000_s2050" name="Chart" r:id="rId4" imgW="5400000" imgH="2577600" progId="Excel.Sheet.8">
              <p:embed/>
            </p:oleObj>
          </a:graphicData>
        </a:graphic>
      </p:graphicFrame>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solidFill>
            <a:schemeClr val="accent1"/>
          </a:solidFill>
        </p:spPr>
        <p:txBody>
          <a:bodyPr>
            <a:normAutofit fontScale="90000"/>
          </a:bodyPr>
          <a:lstStyle/>
          <a:p>
            <a:r>
              <a:rPr lang="en-US">
                <a:solidFill>
                  <a:srgbClr val="FFFF00"/>
                </a:solidFill>
              </a:rPr>
              <a:t>TVA Memory:  Effect of Mediation</a:t>
            </a:r>
          </a:p>
        </p:txBody>
      </p:sp>
      <p:graphicFrame>
        <p:nvGraphicFramePr>
          <p:cNvPr id="4099" name="Object 3"/>
          <p:cNvGraphicFramePr>
            <a:graphicFrameLocks noChangeAspect="1"/>
          </p:cNvGraphicFramePr>
          <p:nvPr>
            <p:ph type="body" idx="1"/>
          </p:nvPr>
        </p:nvGraphicFramePr>
        <p:xfrm>
          <a:off x="685800" y="1905000"/>
          <a:ext cx="7772400" cy="4724400"/>
        </p:xfrm>
        <a:graphic>
          <a:graphicData uri="http://schemas.openxmlformats.org/presentationml/2006/ole">
            <p:oleObj spid="_x0000_s3074" name="Chart" r:id="rId4" imgW="5400000" imgH="2577600" progId="Excel.Sheet.8">
              <p:embed/>
            </p:oleObj>
          </a:graphicData>
        </a:graphic>
      </p:graphicFrame>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solidFill>
            <a:schemeClr val="accent1"/>
          </a:solidFill>
        </p:spPr>
        <p:txBody>
          <a:bodyPr/>
          <a:lstStyle/>
          <a:p>
            <a:r>
              <a:rPr lang="en-US">
                <a:solidFill>
                  <a:srgbClr val="FFFF00"/>
                </a:solidFill>
              </a:rPr>
              <a:t>André Rey’s Complex Figure</a:t>
            </a:r>
          </a:p>
        </p:txBody>
      </p:sp>
      <p:pic>
        <p:nvPicPr>
          <p:cNvPr id="10244" name="Picture 4" descr="auto0"/>
          <p:cNvPicPr>
            <a:picLocks noGrp="1" noChangeAspect="1" noChangeArrowheads="1"/>
          </p:cNvPicPr>
          <p:nvPr>
            <p:ph type="body" idx="1"/>
          </p:nvPr>
        </p:nvPicPr>
        <p:blipFill>
          <a:blip r:embed="rId3" cstate="print"/>
          <a:srcRect/>
          <a:stretch>
            <a:fillRect/>
          </a:stretch>
        </p:blipFill>
        <p:spPr>
          <a:xfrm>
            <a:off x="457200" y="1379034"/>
            <a:ext cx="8229600" cy="5519854"/>
          </a:xfrm>
          <a:solidFill>
            <a:schemeClr val="accent1"/>
          </a:solidFill>
          <a:ln/>
        </p:spPr>
      </p:pic>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solidFill>
            <a:schemeClr val="accent1"/>
          </a:solidFill>
          <a:ln>
            <a:solidFill>
              <a:schemeClr val="tx1"/>
            </a:solidFill>
          </a:ln>
        </p:spPr>
        <p:txBody>
          <a:bodyPr>
            <a:normAutofit fontScale="90000"/>
          </a:bodyPr>
          <a:lstStyle/>
          <a:p>
            <a:r>
              <a:rPr lang="en-US">
                <a:solidFill>
                  <a:srgbClr val="FFFF00"/>
                </a:solidFill>
              </a:rPr>
              <a:t>Complex Figure fm Memory, Adult with TBI</a:t>
            </a:r>
          </a:p>
        </p:txBody>
      </p:sp>
      <p:pic>
        <p:nvPicPr>
          <p:cNvPr id="11268" name="Picture 4" descr="auto0"/>
          <p:cNvPicPr>
            <a:picLocks noGrp="1" noChangeAspect="1" noChangeArrowheads="1"/>
          </p:cNvPicPr>
          <p:nvPr>
            <p:ph type="body" idx="1"/>
          </p:nvPr>
        </p:nvPicPr>
        <p:blipFill>
          <a:blip r:embed="rId3" cstate="print"/>
          <a:srcRect/>
          <a:stretch>
            <a:fillRect/>
          </a:stretch>
        </p:blipFill>
        <p:spPr>
          <a:xfrm>
            <a:off x="685800" y="1981200"/>
            <a:ext cx="7391400" cy="4495800"/>
          </a:xfrm>
          <a:solidFill>
            <a:schemeClr val="accent1"/>
          </a:solidFill>
          <a:ln/>
        </p:spPr>
      </p:pic>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solidFill>
            <a:schemeClr val="accent1"/>
          </a:solidFill>
        </p:spPr>
        <p:txBody>
          <a:bodyPr>
            <a:normAutofit fontScale="90000"/>
          </a:bodyPr>
          <a:lstStyle/>
          <a:p>
            <a:r>
              <a:rPr lang="en-US">
                <a:solidFill>
                  <a:srgbClr val="FFFF00"/>
                </a:solidFill>
              </a:rPr>
              <a:t>Copy from Memory</a:t>
            </a:r>
            <a:br>
              <a:rPr lang="en-US">
                <a:solidFill>
                  <a:srgbClr val="FFFF00"/>
                </a:solidFill>
              </a:rPr>
            </a:br>
            <a:r>
              <a:rPr lang="en-US">
                <a:solidFill>
                  <a:srgbClr val="FFFF00"/>
                </a:solidFill>
              </a:rPr>
              <a:t>after Mediation</a:t>
            </a:r>
          </a:p>
        </p:txBody>
      </p:sp>
      <p:pic>
        <p:nvPicPr>
          <p:cNvPr id="13316" name="Picture 4" descr="Karen-4aaa-90d"/>
          <p:cNvPicPr>
            <a:picLocks noGrp="1" noChangeAspect="1" noChangeArrowheads="1"/>
          </p:cNvPicPr>
          <p:nvPr>
            <p:ph type="body" idx="1"/>
          </p:nvPr>
        </p:nvPicPr>
        <p:blipFill>
          <a:blip r:embed="rId3" cstate="print"/>
          <a:srcRect/>
          <a:stretch>
            <a:fillRect/>
          </a:stretch>
        </p:blipFill>
        <p:spPr>
          <a:xfrm>
            <a:off x="-40922" y="1600200"/>
            <a:ext cx="9184922" cy="4815396"/>
          </a:xfrm>
          <a:solidFill>
            <a:schemeClr val="accent1"/>
          </a:solidFill>
          <a:ln/>
        </p:spPr>
      </p:pic>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solidFill>
            <a:schemeClr val="accent1"/>
          </a:solidFill>
        </p:spPr>
        <p:txBody>
          <a:bodyPr>
            <a:normAutofit fontScale="90000"/>
          </a:bodyPr>
          <a:lstStyle/>
          <a:p>
            <a:r>
              <a:rPr lang="en-US">
                <a:solidFill>
                  <a:srgbClr val="FFFF00"/>
                </a:solidFill>
              </a:rPr>
              <a:t>Complex Figure: Effect of Mediation on Copying</a:t>
            </a:r>
          </a:p>
        </p:txBody>
      </p:sp>
      <p:graphicFrame>
        <p:nvGraphicFramePr>
          <p:cNvPr id="8195" name="Object 3"/>
          <p:cNvGraphicFramePr>
            <a:graphicFrameLocks noChangeAspect="1"/>
          </p:cNvGraphicFramePr>
          <p:nvPr>
            <p:ph type="body" idx="1"/>
          </p:nvPr>
        </p:nvGraphicFramePr>
        <p:xfrm>
          <a:off x="762000" y="1828800"/>
          <a:ext cx="7772400" cy="5029200"/>
        </p:xfrm>
        <a:graphic>
          <a:graphicData uri="http://schemas.openxmlformats.org/presentationml/2006/ole">
            <p:oleObj spid="_x0000_s4098" name="Chart" r:id="rId4" imgW="5400000" imgH="2577600" progId="Excel.Sheet.8">
              <p:embed/>
            </p:oleObj>
          </a:graphicData>
        </a:graphic>
      </p:graphicFrame>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solidFill>
            <a:schemeClr val="accent1"/>
          </a:solidFill>
        </p:spPr>
        <p:txBody>
          <a:bodyPr>
            <a:normAutofit fontScale="90000"/>
          </a:bodyPr>
          <a:lstStyle/>
          <a:p>
            <a:r>
              <a:rPr lang="en-US">
                <a:solidFill>
                  <a:srgbClr val="FFFF00"/>
                </a:solidFill>
              </a:rPr>
              <a:t>Complex Figure:  Effect of Mediation on Copy from Memory</a:t>
            </a:r>
          </a:p>
        </p:txBody>
      </p:sp>
      <p:graphicFrame>
        <p:nvGraphicFramePr>
          <p:cNvPr id="9219" name="Object 3"/>
          <p:cNvGraphicFramePr>
            <a:graphicFrameLocks noChangeAspect="1"/>
          </p:cNvGraphicFramePr>
          <p:nvPr>
            <p:ph type="body" idx="1"/>
          </p:nvPr>
        </p:nvGraphicFramePr>
        <p:xfrm>
          <a:off x="228600" y="1627094"/>
          <a:ext cx="8763000" cy="5326530"/>
        </p:xfrm>
        <a:graphic>
          <a:graphicData uri="http://schemas.openxmlformats.org/presentationml/2006/ole">
            <p:oleObj spid="_x0000_s5122" name="Chart" r:id="rId4" imgW="5400000" imgH="2577600" progId="Excel.Sheet.8">
              <p:embed/>
            </p:oleObj>
          </a:graphicData>
        </a:graphic>
      </p:graphicFrame>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solidFill>
            <a:schemeClr val="accent1"/>
          </a:solidFill>
        </p:spPr>
        <p:txBody>
          <a:bodyPr>
            <a:normAutofit fontScale="90000"/>
          </a:bodyPr>
          <a:lstStyle/>
          <a:p>
            <a:r>
              <a:rPr lang="en-US">
                <a:solidFill>
                  <a:srgbClr val="FFFF00"/>
                </a:solidFill>
              </a:rPr>
              <a:t>RSDT: Effect of Mediation</a:t>
            </a:r>
            <a:br>
              <a:rPr lang="en-US">
                <a:solidFill>
                  <a:srgbClr val="FFFF00"/>
                </a:solidFill>
              </a:rPr>
            </a:br>
            <a:r>
              <a:rPr lang="en-US">
                <a:solidFill>
                  <a:srgbClr val="FFFF00"/>
                </a:solidFill>
              </a:rPr>
              <a:t>(experimental group only)</a:t>
            </a:r>
          </a:p>
        </p:txBody>
      </p:sp>
      <p:graphicFrame>
        <p:nvGraphicFramePr>
          <p:cNvPr id="5123" name="Object 3"/>
          <p:cNvGraphicFramePr>
            <a:graphicFrameLocks noChangeAspect="1"/>
          </p:cNvGraphicFramePr>
          <p:nvPr>
            <p:ph type="body" idx="1"/>
          </p:nvPr>
        </p:nvGraphicFramePr>
        <p:xfrm>
          <a:off x="245533" y="1524000"/>
          <a:ext cx="8669867" cy="5630944"/>
        </p:xfrm>
        <a:graphic>
          <a:graphicData uri="http://schemas.openxmlformats.org/presentationml/2006/ole">
            <p:oleObj spid="_x0000_s6146" name="Chart" r:id="rId4" imgW="5400000" imgH="2577600" progId="Excel.Sheet.8">
              <p:embed/>
            </p:oleObj>
          </a:graphicData>
        </a:graphic>
      </p:graphicFrame>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Topics for 35-hr Workshop</a:t>
            </a:r>
            <a:endParaRPr lang="en-US" dirty="0"/>
          </a:p>
        </p:txBody>
      </p:sp>
      <p:sp>
        <p:nvSpPr>
          <p:cNvPr id="3" name="Content Placeholder 2"/>
          <p:cNvSpPr>
            <a:spLocks noGrp="1"/>
          </p:cNvSpPr>
          <p:nvPr>
            <p:ph idx="1"/>
          </p:nvPr>
        </p:nvSpPr>
        <p:spPr/>
        <p:txBody>
          <a:bodyPr>
            <a:normAutofit lnSpcReduction="10000"/>
          </a:bodyPr>
          <a:lstStyle/>
          <a:p>
            <a:r>
              <a:rPr lang="en-US" dirty="0" smtClean="0">
                <a:solidFill>
                  <a:srgbClr val="FFFF00"/>
                </a:solidFill>
              </a:rPr>
              <a:t>Nature of Human Ability</a:t>
            </a:r>
          </a:p>
          <a:p>
            <a:r>
              <a:rPr lang="en-US" dirty="0" smtClean="0">
                <a:solidFill>
                  <a:srgbClr val="FFFF00"/>
                </a:solidFill>
              </a:rPr>
              <a:t>Theoretical Bases of DA</a:t>
            </a:r>
          </a:p>
          <a:p>
            <a:r>
              <a:rPr lang="en-US" dirty="0" smtClean="0">
                <a:solidFill>
                  <a:srgbClr val="FFFF00"/>
                </a:solidFill>
              </a:rPr>
              <a:t>Assessing Across Domains of Functioning</a:t>
            </a:r>
          </a:p>
          <a:p>
            <a:r>
              <a:rPr lang="en-US" dirty="0" smtClean="0">
                <a:solidFill>
                  <a:srgbClr val="FFFF00"/>
                </a:solidFill>
              </a:rPr>
              <a:t>Assessment at Different Ages</a:t>
            </a:r>
          </a:p>
          <a:p>
            <a:r>
              <a:rPr lang="en-US" dirty="0" smtClean="0">
                <a:solidFill>
                  <a:srgbClr val="FFFF00"/>
                </a:solidFill>
              </a:rPr>
              <a:t>Variety of Assessment Instruments and Materials</a:t>
            </a:r>
          </a:p>
          <a:p>
            <a:r>
              <a:rPr lang="en-US" dirty="0" smtClean="0">
                <a:solidFill>
                  <a:srgbClr val="FFFF00"/>
                </a:solidFill>
              </a:rPr>
              <a:t>The Nature of the Interposed Intervention</a:t>
            </a:r>
          </a:p>
          <a:p>
            <a:r>
              <a:rPr lang="en-US" dirty="0" smtClean="0">
                <a:solidFill>
                  <a:srgbClr val="FFFF00"/>
                </a:solidFill>
              </a:rPr>
              <a:t>Sources of Information Gained from DA</a:t>
            </a:r>
          </a:p>
          <a:p>
            <a:r>
              <a:rPr lang="en-US" dirty="0" smtClean="0">
                <a:solidFill>
                  <a:srgbClr val="FFFF00"/>
                </a:solidFill>
              </a:rPr>
              <a:t>Interpretation, Reporting, Consultation</a:t>
            </a:r>
          </a:p>
          <a:p>
            <a:r>
              <a:rPr lang="en-US" dirty="0" smtClean="0">
                <a:solidFill>
                  <a:srgbClr val="FFFF00"/>
                </a:solidFill>
              </a:rPr>
              <a:t>Research, both with and about DA</a:t>
            </a:r>
            <a:endParaRPr lang="en-US" dirty="0">
              <a:solidFill>
                <a:srgbClr val="FFFF00"/>
              </a:solidFill>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25954" name="Rectangle 2"/>
          <p:cNvSpPr>
            <a:spLocks noGrp="1" noChangeArrowheads="1"/>
          </p:cNvSpPr>
          <p:nvPr>
            <p:ph type="title"/>
          </p:nvPr>
        </p:nvSpPr>
        <p:spPr/>
        <p:txBody>
          <a:bodyPr>
            <a:normAutofit fontScale="90000"/>
          </a:bodyPr>
          <a:lstStyle/>
          <a:p>
            <a:r>
              <a:rPr lang="en-US">
                <a:solidFill>
                  <a:srgbClr val="FFFF00"/>
                </a:solidFill>
              </a:rPr>
              <a:t>More on Dynamic Assessment</a:t>
            </a:r>
          </a:p>
        </p:txBody>
      </p:sp>
      <p:sp>
        <p:nvSpPr>
          <p:cNvPr id="125955" name="Rectangle 3"/>
          <p:cNvSpPr>
            <a:spLocks noGrp="1" noChangeArrowheads="1"/>
          </p:cNvSpPr>
          <p:nvPr>
            <p:ph idx="1"/>
          </p:nvPr>
        </p:nvSpPr>
        <p:spPr/>
        <p:txBody>
          <a:bodyPr/>
          <a:lstStyle/>
          <a:p>
            <a:pPr>
              <a:lnSpc>
                <a:spcPct val="80000"/>
              </a:lnSpc>
            </a:pPr>
            <a:r>
              <a:rPr lang="en-US" sz="2400" dirty="0">
                <a:solidFill>
                  <a:srgbClr val="FFFF00"/>
                </a:solidFill>
                <a:hlinkClick r:id="rId3"/>
              </a:rPr>
              <a:t>www.dynamicassessment.com</a:t>
            </a:r>
            <a:endParaRPr lang="en-US" sz="2400" dirty="0">
              <a:solidFill>
                <a:srgbClr val="FFFF00"/>
              </a:solidFill>
            </a:endParaRPr>
          </a:p>
          <a:p>
            <a:pPr>
              <a:lnSpc>
                <a:spcPct val="80000"/>
              </a:lnSpc>
            </a:pPr>
            <a:r>
              <a:rPr lang="en-US" sz="2400" dirty="0">
                <a:solidFill>
                  <a:srgbClr val="FFFF00"/>
                </a:solidFill>
              </a:rPr>
              <a:t>H. C. Haywood &amp; C. S. </a:t>
            </a:r>
            <a:r>
              <a:rPr lang="en-US" sz="2400" dirty="0" err="1">
                <a:solidFill>
                  <a:srgbClr val="FFFF00"/>
                </a:solidFill>
              </a:rPr>
              <a:t>Lidz</a:t>
            </a:r>
            <a:r>
              <a:rPr lang="en-US" sz="2400" dirty="0">
                <a:solidFill>
                  <a:srgbClr val="FFFF00"/>
                </a:solidFill>
              </a:rPr>
              <a:t> (2007).  </a:t>
            </a:r>
            <a:r>
              <a:rPr lang="en-US" sz="2400" i="1" dirty="0">
                <a:solidFill>
                  <a:srgbClr val="FFFF00"/>
                </a:solidFill>
              </a:rPr>
              <a:t>Dynamic assessment in practice:  Clinical and educational applications</a:t>
            </a:r>
            <a:r>
              <a:rPr lang="en-US" sz="2400" dirty="0">
                <a:solidFill>
                  <a:srgbClr val="FFFF00"/>
                </a:solidFill>
              </a:rPr>
              <a:t>.  New York:  Cambridge University Press.</a:t>
            </a:r>
          </a:p>
          <a:p>
            <a:pPr>
              <a:lnSpc>
                <a:spcPct val="80000"/>
              </a:lnSpc>
            </a:pPr>
            <a:r>
              <a:rPr lang="en-US" sz="2400" dirty="0">
                <a:solidFill>
                  <a:srgbClr val="FFFF00"/>
                </a:solidFill>
              </a:rPr>
              <a:t>C. S. </a:t>
            </a:r>
            <a:r>
              <a:rPr lang="en-US" sz="2400" dirty="0" err="1">
                <a:solidFill>
                  <a:srgbClr val="FFFF00"/>
                </a:solidFill>
              </a:rPr>
              <a:t>Lidz</a:t>
            </a:r>
            <a:r>
              <a:rPr lang="en-US" sz="2400" dirty="0">
                <a:solidFill>
                  <a:srgbClr val="FFFF00"/>
                </a:solidFill>
              </a:rPr>
              <a:t> &amp; J. Elliott (</a:t>
            </a:r>
            <a:r>
              <a:rPr lang="en-US" sz="2400" dirty="0" smtClean="0">
                <a:solidFill>
                  <a:srgbClr val="FFFF00"/>
                </a:solidFill>
              </a:rPr>
              <a:t>Eds.) </a:t>
            </a:r>
            <a:r>
              <a:rPr lang="en-US" sz="2400" dirty="0">
                <a:solidFill>
                  <a:srgbClr val="FFFF00"/>
                </a:solidFill>
              </a:rPr>
              <a:t>(2000), </a:t>
            </a:r>
            <a:r>
              <a:rPr lang="en-US" sz="2400" i="1" dirty="0">
                <a:solidFill>
                  <a:srgbClr val="FFFF00"/>
                </a:solidFill>
              </a:rPr>
              <a:t>Dynamic </a:t>
            </a:r>
            <a:r>
              <a:rPr lang="en-US" sz="2400" i="1" dirty="0" smtClean="0">
                <a:solidFill>
                  <a:srgbClr val="FFFF00"/>
                </a:solidFill>
              </a:rPr>
              <a:t>assessment</a:t>
            </a:r>
            <a:r>
              <a:rPr lang="en-US" sz="2400" i="1" dirty="0">
                <a:solidFill>
                  <a:srgbClr val="FFFF00"/>
                </a:solidFill>
              </a:rPr>
              <a:t>:  Prevailing </a:t>
            </a:r>
            <a:r>
              <a:rPr lang="en-US" sz="2400" i="1" dirty="0" smtClean="0">
                <a:solidFill>
                  <a:srgbClr val="FFFF00"/>
                </a:solidFill>
              </a:rPr>
              <a:t>models </a:t>
            </a:r>
            <a:r>
              <a:rPr lang="en-US" sz="2400" i="1" dirty="0">
                <a:solidFill>
                  <a:srgbClr val="FFFF00"/>
                </a:solidFill>
              </a:rPr>
              <a:t>and </a:t>
            </a:r>
            <a:r>
              <a:rPr lang="en-US" sz="2400" i="1" dirty="0" smtClean="0">
                <a:solidFill>
                  <a:srgbClr val="FFFF00"/>
                </a:solidFill>
              </a:rPr>
              <a:t>applications</a:t>
            </a:r>
            <a:r>
              <a:rPr lang="en-US" sz="2400" dirty="0">
                <a:solidFill>
                  <a:srgbClr val="FFFF00"/>
                </a:solidFill>
              </a:rPr>
              <a:t>.  Amsterdam:  JAI/Elsevier.  </a:t>
            </a:r>
            <a:endParaRPr lang="en-US" sz="2400" i="1" dirty="0">
              <a:solidFill>
                <a:srgbClr val="FFFF00"/>
              </a:solidFill>
            </a:endParaRPr>
          </a:p>
          <a:p>
            <a:pPr>
              <a:lnSpc>
                <a:spcPct val="80000"/>
              </a:lnSpc>
            </a:pPr>
            <a:r>
              <a:rPr lang="en-US" sz="2400" i="1" dirty="0">
                <a:solidFill>
                  <a:srgbClr val="FFFF00"/>
                </a:solidFill>
              </a:rPr>
              <a:t> </a:t>
            </a:r>
            <a:r>
              <a:rPr lang="en-US" sz="2400" dirty="0">
                <a:solidFill>
                  <a:srgbClr val="FFFF00"/>
                </a:solidFill>
              </a:rPr>
              <a:t>H. C. Haywood &amp; D. </a:t>
            </a:r>
            <a:r>
              <a:rPr lang="en-US" sz="2400" dirty="0" err="1">
                <a:solidFill>
                  <a:srgbClr val="FFFF00"/>
                </a:solidFill>
              </a:rPr>
              <a:t>Tzuriel</a:t>
            </a:r>
            <a:r>
              <a:rPr lang="en-US" sz="2400" dirty="0">
                <a:solidFill>
                  <a:srgbClr val="FFFF00"/>
                </a:solidFill>
              </a:rPr>
              <a:t> (</a:t>
            </a:r>
            <a:r>
              <a:rPr lang="en-US" sz="2400" dirty="0" err="1">
                <a:solidFill>
                  <a:srgbClr val="FFFF00"/>
                </a:solidFill>
              </a:rPr>
              <a:t>Eds</a:t>
            </a:r>
            <a:r>
              <a:rPr lang="en-US" sz="2400" dirty="0">
                <a:solidFill>
                  <a:srgbClr val="FFFF00"/>
                </a:solidFill>
              </a:rPr>
              <a:t>)</a:t>
            </a:r>
            <a:r>
              <a:rPr lang="en-US" sz="2400" i="1" dirty="0">
                <a:solidFill>
                  <a:srgbClr val="FFFF00"/>
                </a:solidFill>
              </a:rPr>
              <a:t> </a:t>
            </a:r>
            <a:r>
              <a:rPr lang="en-US" sz="2400" dirty="0">
                <a:solidFill>
                  <a:srgbClr val="FFFF00"/>
                </a:solidFill>
              </a:rPr>
              <a:t>(1992).</a:t>
            </a:r>
            <a:r>
              <a:rPr lang="en-US" sz="2400" i="1" dirty="0">
                <a:solidFill>
                  <a:srgbClr val="FFFF00"/>
                </a:solidFill>
              </a:rPr>
              <a:t> Interactive Assessment.  </a:t>
            </a:r>
            <a:r>
              <a:rPr lang="en-US" sz="2400" dirty="0">
                <a:solidFill>
                  <a:srgbClr val="FFFF00"/>
                </a:solidFill>
              </a:rPr>
              <a:t>New York: Springer.</a:t>
            </a:r>
          </a:p>
          <a:p>
            <a:pPr>
              <a:lnSpc>
                <a:spcPct val="80000"/>
              </a:lnSpc>
            </a:pPr>
            <a:r>
              <a:rPr lang="en-US" sz="2400" dirty="0">
                <a:solidFill>
                  <a:srgbClr val="FFFF00"/>
                </a:solidFill>
              </a:rPr>
              <a:t>Feuerstein, R. et al. (1979). </a:t>
            </a:r>
            <a:r>
              <a:rPr lang="en-US" sz="2400" i="1" dirty="0">
                <a:solidFill>
                  <a:srgbClr val="FFFF00"/>
                </a:solidFill>
              </a:rPr>
              <a:t>Dynamic </a:t>
            </a:r>
            <a:r>
              <a:rPr lang="en-US" sz="2400" i="1" dirty="0" smtClean="0">
                <a:solidFill>
                  <a:srgbClr val="FFFF00"/>
                </a:solidFill>
              </a:rPr>
              <a:t>assessment </a:t>
            </a:r>
            <a:r>
              <a:rPr lang="en-US" sz="2400" i="1" dirty="0">
                <a:solidFill>
                  <a:srgbClr val="FFFF00"/>
                </a:solidFill>
              </a:rPr>
              <a:t>of </a:t>
            </a:r>
            <a:r>
              <a:rPr lang="en-US" sz="2400" i="1" dirty="0" smtClean="0">
                <a:solidFill>
                  <a:srgbClr val="FFFF00"/>
                </a:solidFill>
              </a:rPr>
              <a:t>retarded performers</a:t>
            </a:r>
            <a:r>
              <a:rPr lang="en-US" sz="2400" dirty="0">
                <a:solidFill>
                  <a:srgbClr val="FFFF00"/>
                </a:solidFill>
              </a:rPr>
              <a:t>.  Baltimore:  University Park Press.  Revised </a:t>
            </a:r>
            <a:r>
              <a:rPr lang="en-US" sz="2400" dirty="0" smtClean="0">
                <a:solidFill>
                  <a:srgbClr val="FFFF00"/>
                </a:solidFill>
              </a:rPr>
              <a:t>2002 and published by ICELP Press, Jerusalem.</a:t>
            </a:r>
            <a:endParaRPr lang="en-US" sz="2400" dirty="0">
              <a:solidFill>
                <a:srgbClr val="FFFF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125955">
                                            <p:txEl>
                                              <p:pRg st="0" end="0"/>
                                            </p:txEl>
                                          </p:spTgt>
                                        </p:tgtEl>
                                        <p:attrNameLst>
                                          <p:attrName>style.visibility</p:attrName>
                                        </p:attrNameLst>
                                      </p:cBhvr>
                                      <p:to>
                                        <p:strVal val="visible"/>
                                      </p:to>
                                    </p:set>
                                    <p:anim calcmode="lin" valueType="num">
                                      <p:cBhvr additive="base">
                                        <p:cTn id="7" dur="500" fill="hold"/>
                                        <p:tgtEl>
                                          <p:spTgt spid="125955">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125955">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125955">
                                            <p:txEl>
                                              <p:pRg st="1" end="1"/>
                                            </p:txEl>
                                          </p:spTgt>
                                        </p:tgtEl>
                                        <p:attrNameLst>
                                          <p:attrName>style.visibility</p:attrName>
                                        </p:attrNameLst>
                                      </p:cBhvr>
                                      <p:to>
                                        <p:strVal val="visible"/>
                                      </p:to>
                                    </p:set>
                                    <p:anim calcmode="lin" valueType="num">
                                      <p:cBhvr additive="base">
                                        <p:cTn id="13" dur="500" fill="hold"/>
                                        <p:tgtEl>
                                          <p:spTgt spid="125955">
                                            <p:txEl>
                                              <p:pRg st="1" end="1"/>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125955">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grpId="0" nodeType="clickEffect">
                                  <p:stCondLst>
                                    <p:cond delay="0"/>
                                  </p:stCondLst>
                                  <p:childTnLst>
                                    <p:set>
                                      <p:cBhvr>
                                        <p:cTn id="18" dur="1" fill="hold">
                                          <p:stCondLst>
                                            <p:cond delay="0"/>
                                          </p:stCondLst>
                                        </p:cTn>
                                        <p:tgtEl>
                                          <p:spTgt spid="125955">
                                            <p:txEl>
                                              <p:pRg st="2" end="2"/>
                                            </p:txEl>
                                          </p:spTgt>
                                        </p:tgtEl>
                                        <p:attrNameLst>
                                          <p:attrName>style.visibility</p:attrName>
                                        </p:attrNameLst>
                                      </p:cBhvr>
                                      <p:to>
                                        <p:strVal val="visible"/>
                                      </p:to>
                                    </p:set>
                                    <p:anim calcmode="lin" valueType="num">
                                      <p:cBhvr additive="base">
                                        <p:cTn id="19" dur="500" fill="hold"/>
                                        <p:tgtEl>
                                          <p:spTgt spid="125955">
                                            <p:txEl>
                                              <p:pRg st="2" end="2"/>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125955">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2" fill="hold" grpId="0" nodeType="clickEffect">
                                  <p:stCondLst>
                                    <p:cond delay="0"/>
                                  </p:stCondLst>
                                  <p:childTnLst>
                                    <p:set>
                                      <p:cBhvr>
                                        <p:cTn id="24" dur="1" fill="hold">
                                          <p:stCondLst>
                                            <p:cond delay="0"/>
                                          </p:stCondLst>
                                        </p:cTn>
                                        <p:tgtEl>
                                          <p:spTgt spid="125955">
                                            <p:txEl>
                                              <p:pRg st="3" end="3"/>
                                            </p:txEl>
                                          </p:spTgt>
                                        </p:tgtEl>
                                        <p:attrNameLst>
                                          <p:attrName>style.visibility</p:attrName>
                                        </p:attrNameLst>
                                      </p:cBhvr>
                                      <p:to>
                                        <p:strVal val="visible"/>
                                      </p:to>
                                    </p:set>
                                    <p:anim calcmode="lin" valueType="num">
                                      <p:cBhvr additive="base">
                                        <p:cTn id="25" dur="500" fill="hold"/>
                                        <p:tgtEl>
                                          <p:spTgt spid="125955">
                                            <p:txEl>
                                              <p:pRg st="3" end="3"/>
                                            </p:txEl>
                                          </p:spTgt>
                                        </p:tgtEl>
                                        <p:attrNameLst>
                                          <p:attrName>ppt_x</p:attrName>
                                        </p:attrNameLst>
                                      </p:cBhvr>
                                      <p:tavLst>
                                        <p:tav tm="0">
                                          <p:val>
                                            <p:strVal val="1+#ppt_w/2"/>
                                          </p:val>
                                        </p:tav>
                                        <p:tav tm="100000">
                                          <p:val>
                                            <p:strVal val="#ppt_x"/>
                                          </p:val>
                                        </p:tav>
                                      </p:tavLst>
                                    </p:anim>
                                    <p:anim calcmode="lin" valueType="num">
                                      <p:cBhvr additive="base">
                                        <p:cTn id="26" dur="500" fill="hold"/>
                                        <p:tgtEl>
                                          <p:spTgt spid="125955">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2" fill="hold" grpId="0" nodeType="clickEffect">
                                  <p:stCondLst>
                                    <p:cond delay="0"/>
                                  </p:stCondLst>
                                  <p:childTnLst>
                                    <p:set>
                                      <p:cBhvr>
                                        <p:cTn id="30" dur="1" fill="hold">
                                          <p:stCondLst>
                                            <p:cond delay="0"/>
                                          </p:stCondLst>
                                        </p:cTn>
                                        <p:tgtEl>
                                          <p:spTgt spid="125955">
                                            <p:txEl>
                                              <p:pRg st="4" end="4"/>
                                            </p:txEl>
                                          </p:spTgt>
                                        </p:tgtEl>
                                        <p:attrNameLst>
                                          <p:attrName>style.visibility</p:attrName>
                                        </p:attrNameLst>
                                      </p:cBhvr>
                                      <p:to>
                                        <p:strVal val="visible"/>
                                      </p:to>
                                    </p:set>
                                    <p:anim calcmode="lin" valueType="num">
                                      <p:cBhvr additive="base">
                                        <p:cTn id="31" dur="500" fill="hold"/>
                                        <p:tgtEl>
                                          <p:spTgt spid="125955">
                                            <p:txEl>
                                              <p:pRg st="4" end="4"/>
                                            </p:txEl>
                                          </p:spTgt>
                                        </p:tgtEl>
                                        <p:attrNameLst>
                                          <p:attrName>ppt_x</p:attrName>
                                        </p:attrNameLst>
                                      </p:cBhvr>
                                      <p:tavLst>
                                        <p:tav tm="0">
                                          <p:val>
                                            <p:strVal val="1+#ppt_w/2"/>
                                          </p:val>
                                        </p:tav>
                                        <p:tav tm="100000">
                                          <p:val>
                                            <p:strVal val="#ppt_x"/>
                                          </p:val>
                                        </p:tav>
                                      </p:tavLst>
                                    </p:anim>
                                    <p:anim calcmode="lin" valueType="num">
                                      <p:cBhvr additive="base">
                                        <p:cTn id="32" dur="500" fill="hold"/>
                                        <p:tgtEl>
                                          <p:spTgt spid="125955">
                                            <p:txEl>
                                              <p:pRg st="4" end="4"/>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5955" grpId="0" build="p" autoUpdateAnimBg="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More on Dynamic Assessment</a:t>
            </a:r>
            <a:endParaRPr lang="en-US" dirty="0"/>
          </a:p>
        </p:txBody>
      </p:sp>
      <p:sp>
        <p:nvSpPr>
          <p:cNvPr id="3" name="Content Placeholder 2"/>
          <p:cNvSpPr>
            <a:spLocks noGrp="1"/>
          </p:cNvSpPr>
          <p:nvPr>
            <p:ph idx="1"/>
          </p:nvPr>
        </p:nvSpPr>
        <p:spPr/>
        <p:txBody>
          <a:bodyPr/>
          <a:lstStyle/>
          <a:p>
            <a:r>
              <a:rPr lang="en-US" dirty="0" smtClean="0">
                <a:solidFill>
                  <a:srgbClr val="FFFF00"/>
                </a:solidFill>
              </a:rPr>
              <a:t>Haywood, H. C. &amp; </a:t>
            </a:r>
            <a:r>
              <a:rPr lang="en-US" dirty="0" err="1" smtClean="0">
                <a:solidFill>
                  <a:srgbClr val="FFFF00"/>
                </a:solidFill>
              </a:rPr>
              <a:t>Tzuriel</a:t>
            </a:r>
            <a:r>
              <a:rPr lang="en-US" dirty="0" smtClean="0">
                <a:solidFill>
                  <a:srgbClr val="FFFF00"/>
                </a:solidFill>
              </a:rPr>
              <a:t>, D. (2002).  Applications and challenges in dynamic assessment.  </a:t>
            </a:r>
            <a:r>
              <a:rPr lang="en-US" i="1" dirty="0" smtClean="0">
                <a:solidFill>
                  <a:srgbClr val="FFFF00"/>
                </a:solidFill>
              </a:rPr>
              <a:t>Peabody Journal of Education, 77</a:t>
            </a:r>
            <a:r>
              <a:rPr lang="en-US" dirty="0" smtClean="0">
                <a:solidFill>
                  <a:srgbClr val="FFFF00"/>
                </a:solidFill>
              </a:rPr>
              <a:t>(2), 40-63.</a:t>
            </a:r>
          </a:p>
          <a:p>
            <a:r>
              <a:rPr lang="en-US" dirty="0" err="1" smtClean="0">
                <a:solidFill>
                  <a:srgbClr val="FFFF00"/>
                </a:solidFill>
              </a:rPr>
              <a:t>Lidz</a:t>
            </a:r>
            <a:r>
              <a:rPr lang="en-US" dirty="0" smtClean="0">
                <a:solidFill>
                  <a:srgbClr val="FFFF00"/>
                </a:solidFill>
              </a:rPr>
              <a:t>, C. S. (Ed.) (1987).  </a:t>
            </a:r>
            <a:r>
              <a:rPr lang="en-US" i="1" dirty="0" smtClean="0">
                <a:solidFill>
                  <a:srgbClr val="FFFF00"/>
                </a:solidFill>
              </a:rPr>
              <a:t>Dynamic assessment:  An interactional approach for evaluating learning potential</a:t>
            </a:r>
            <a:r>
              <a:rPr lang="en-US" dirty="0" smtClean="0">
                <a:solidFill>
                  <a:srgbClr val="FFFF00"/>
                </a:solidFill>
              </a:rPr>
              <a:t>.  New York:  Guilford Press.</a:t>
            </a:r>
          </a:p>
          <a:p>
            <a:r>
              <a:rPr lang="en-US" dirty="0" err="1" smtClean="0">
                <a:solidFill>
                  <a:srgbClr val="FFFF00"/>
                </a:solidFill>
              </a:rPr>
              <a:t>Lidz</a:t>
            </a:r>
            <a:r>
              <a:rPr lang="en-US" dirty="0" smtClean="0">
                <a:solidFill>
                  <a:srgbClr val="FFFF00"/>
                </a:solidFill>
              </a:rPr>
              <a:t>, C. S. (1991).  </a:t>
            </a:r>
            <a:r>
              <a:rPr lang="en-US" i="1" dirty="0" smtClean="0">
                <a:solidFill>
                  <a:srgbClr val="FFFF00"/>
                </a:solidFill>
              </a:rPr>
              <a:t>Practitioner’s guide to dynamic assessment</a:t>
            </a:r>
            <a:r>
              <a:rPr lang="en-US" dirty="0" smtClean="0">
                <a:solidFill>
                  <a:srgbClr val="FFFF00"/>
                </a:solidFill>
              </a:rPr>
              <a:t>.  New York:  Guilford Press.</a:t>
            </a:r>
            <a:endParaRPr lang="en-US" dirty="0">
              <a:solidFill>
                <a:srgbClr val="FFFF00"/>
              </a:solidFill>
            </a:endParaRP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pex">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Apex">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244</TotalTime>
  <Words>2100</Words>
  <Application>Microsoft Office PowerPoint</Application>
  <PresentationFormat>On-screen Show (4:3)</PresentationFormat>
  <Paragraphs>312</Paragraphs>
  <Slides>46</Slides>
  <Notes>46</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46</vt:i4>
      </vt:variant>
    </vt:vector>
  </HeadingPairs>
  <TitlesOfParts>
    <vt:vector size="48" baseType="lpstr">
      <vt:lpstr>Apex</vt:lpstr>
      <vt:lpstr>Chart</vt:lpstr>
      <vt:lpstr>INTRODUCTION TO DYNAMIC ASSESSMENT</vt:lpstr>
      <vt:lpstr>Dynamic Assessment is</vt:lpstr>
      <vt:lpstr>Some Definitions</vt:lpstr>
      <vt:lpstr>Critical Dimensions of Psychoeducational Assessment</vt:lpstr>
      <vt:lpstr>Why do we need a different form of assessment?</vt:lpstr>
      <vt:lpstr>Estimation of Learning Potential</vt:lpstr>
      <vt:lpstr>Assumptions of DA</vt:lpstr>
      <vt:lpstr>Comparison of Dynamic and Static/Normative Assessment</vt:lpstr>
      <vt:lpstr>Slide 9</vt:lpstr>
      <vt:lpstr>Slide 10</vt:lpstr>
      <vt:lpstr>Analytic Questions</vt:lpstr>
      <vt:lpstr>Procedural Questions</vt:lpstr>
      <vt:lpstr>Interpretation Questions</vt:lpstr>
      <vt:lpstr>The Flags Test</vt:lpstr>
      <vt:lpstr>Slide 15</vt:lpstr>
      <vt:lpstr>Analytic Questions</vt:lpstr>
      <vt:lpstr>Procedural Questions</vt:lpstr>
      <vt:lpstr>Interpretation Questions</vt:lpstr>
      <vt:lpstr>Slide 19</vt:lpstr>
      <vt:lpstr>Slide 20</vt:lpstr>
      <vt:lpstr>Analytic Questions</vt:lpstr>
      <vt:lpstr>Procedural Questions</vt:lpstr>
      <vt:lpstr>Interpretation Questions</vt:lpstr>
      <vt:lpstr>PROVERBS, Form A</vt:lpstr>
      <vt:lpstr>Analytic Questions</vt:lpstr>
      <vt:lpstr>Procedural Questions</vt:lpstr>
      <vt:lpstr>Interpretation Questions</vt:lpstr>
      <vt:lpstr>DA as a Research Tool</vt:lpstr>
      <vt:lpstr>Examples of DA as Research Tool—not Research on DA</vt:lpstr>
      <vt:lpstr>DA as Research Tool in Study of Psychopathology (Sclan, 1986)</vt:lpstr>
      <vt:lpstr>GROUP DYNAMIC ASSESSMENT OF ADULTS WITH TRAUMATIC BRAIN INJURIES</vt:lpstr>
      <vt:lpstr>Subject Characteristics: Group DA/TBI Study</vt:lpstr>
      <vt:lpstr>Questions asked in this study</vt:lpstr>
      <vt:lpstr>Tests/Tasks Used in DA</vt:lpstr>
      <vt:lpstr>TVA: Effects of Mediation</vt:lpstr>
      <vt:lpstr>TVA: Effects of Mediation Plus Verbal Enrichment</vt:lpstr>
      <vt:lpstr>TVA Memory:  Effect of Mediation</vt:lpstr>
      <vt:lpstr>André Rey’s Complex Figure</vt:lpstr>
      <vt:lpstr>Complex Figure fm Memory, Adult with TBI</vt:lpstr>
      <vt:lpstr>Copy from Memory after Mediation</vt:lpstr>
      <vt:lpstr>Complex Figure: Effect of Mediation on Copying</vt:lpstr>
      <vt:lpstr>Complex Figure:  Effect of Mediation on Copy from Memory</vt:lpstr>
      <vt:lpstr>RSDT: Effect of Mediation (experimental group only)</vt:lpstr>
      <vt:lpstr>Topics for 35-hr Workshop</vt:lpstr>
      <vt:lpstr>More on Dynamic Assessment</vt:lpstr>
      <vt:lpstr>More on Dynamic Assessment</vt:lpstr>
    </vt:vector>
  </TitlesOfParts>
  <Company>Toshiba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 TO DYNAMIC ASSESSMENT</dc:title>
  <dc:creator>Carl Haywood</dc:creator>
  <cp:lastModifiedBy>Carl Haywood</cp:lastModifiedBy>
  <cp:revision>38</cp:revision>
  <dcterms:created xsi:type="dcterms:W3CDTF">2010-04-10T23:30:31Z</dcterms:created>
  <dcterms:modified xsi:type="dcterms:W3CDTF">2010-04-13T19:03:00Z</dcterms:modified>
</cp:coreProperties>
</file>