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1"/>
  </p:notesMasterIdLst>
  <p:sldIdLst>
    <p:sldId id="256" r:id="rId2"/>
    <p:sldId id="297" r:id="rId3"/>
    <p:sldId id="296" r:id="rId4"/>
    <p:sldId id="270" r:id="rId5"/>
    <p:sldId id="294" r:id="rId6"/>
    <p:sldId id="298" r:id="rId7"/>
    <p:sldId id="273" r:id="rId8"/>
    <p:sldId id="295"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71" r:id="rId23"/>
    <p:sldId id="272" r:id="rId24"/>
    <p:sldId id="274" r:id="rId25"/>
    <p:sldId id="275" r:id="rId26"/>
    <p:sldId id="279" r:id="rId27"/>
    <p:sldId id="264" r:id="rId28"/>
    <p:sldId id="265" r:id="rId29"/>
    <p:sldId id="267" r:id="rId30"/>
    <p:sldId id="268" r:id="rId31"/>
    <p:sldId id="257" r:id="rId32"/>
    <p:sldId id="258" r:id="rId33"/>
    <p:sldId id="259" r:id="rId34"/>
    <p:sldId id="260" r:id="rId35"/>
    <p:sldId id="261" r:id="rId36"/>
    <p:sldId id="262" r:id="rId37"/>
    <p:sldId id="263" r:id="rId38"/>
    <p:sldId id="266" r:id="rId39"/>
    <p:sldId id="26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620" autoAdjust="0"/>
  </p:normalViewPr>
  <p:slideViewPr>
    <p:cSldViewPr>
      <p:cViewPr varScale="1">
        <p:scale>
          <a:sx n="79" d="100"/>
          <a:sy n="79" d="100"/>
        </p:scale>
        <p:origin x="-95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7CE24F-D9A3-4048-B39B-919B36D24B2F}" type="datetimeFigureOut">
              <a:rPr lang="en-US" smtClean="0"/>
              <a:pPr/>
              <a:t>9/15/2010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B41110-475D-4527-A6BD-038E3285FD9B}"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3B41110-475D-4527-A6BD-038E3285FD9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B41110-475D-4527-A6BD-038E3285FD9B}"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581A1D-CC2F-4402-B9CA-556DB6C705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BE7124-3B3B-4179-AF8B-F39F5157B92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3B41110-475D-4527-A6BD-038E3285FD9B}"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3B41110-475D-4527-A6BD-038E3285FD9B}"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3B41110-475D-4527-A6BD-038E3285FD9B}"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BE7124-3B3B-4179-AF8B-F39F5157B92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891175-64CA-423F-BD9F-E4A1027EEFC4}" type="slidenum">
              <a:rPr lang="en-US"/>
              <a:pPr/>
              <a:t>9</a:t>
            </a:fld>
            <a:endParaRPr 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r>
              <a:rPr lang="en-US" dirty="0" smtClean="0"/>
              <a:t>Play video</a:t>
            </a:r>
            <a:r>
              <a:rPr lang="en-US" baseline="0" dirty="0" smtClean="0"/>
              <a:t> messages</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37C2FB-56DC-4F41-8CD8-BCAE9AD71413}" type="slidenum">
              <a:rPr lang="en-US"/>
              <a:pPr/>
              <a:t>10</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9EFA7D-F0EA-489B-A345-433884D5259C}" type="slidenum">
              <a:rPr lang="en-US"/>
              <a:pPr/>
              <a:t>11</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7CD73E-AB6E-4F21-ABAC-5C15361C46AD}" type="slidenum">
              <a:rPr lang="en-US"/>
              <a:pPr/>
              <a:t>12</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C5FB31-43F3-43C0-A0D5-6E83F7FE3442}" type="slidenum">
              <a:rPr lang="en-US"/>
              <a:pPr/>
              <a:t>13</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A35EFA-1E3F-447B-BF14-4552158096CB}" type="slidenum">
              <a:rPr lang="en-US"/>
              <a:pPr/>
              <a:t>14</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CAAC50-F5FC-4747-B03D-5E92BA59BA50}" type="slidenum">
              <a:rPr lang="en-US"/>
              <a:pPr/>
              <a:t>15</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A2407D-D1E5-44DD-AFA8-DB40DBB6D832}" type="slidenum">
              <a:rPr lang="en-US"/>
              <a:pPr/>
              <a:t>16</a:t>
            </a:fld>
            <a:endParaRPr 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40B128-0C32-450A-8F6B-FC950198F4BA}" type="slidenum">
              <a:rPr lang="en-US"/>
              <a:pPr/>
              <a:t>17</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E6424A-5778-49E9-846A-72AABEE26325}" type="slidenum">
              <a:rPr lang="en-US"/>
              <a:pPr/>
              <a:t>18</a:t>
            </a:fld>
            <a:endParaRPr lang="en-US"/>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C40DAD-D9E1-4054-9285-E385BD69F3BD}" type="slidenum">
              <a:rPr lang="en-US"/>
              <a:pPr/>
              <a:t>19</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B2623A-0D60-449E-B717-B6FD690DE010}"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8C62B9-DCE5-4B67-817D-581BD257D60A}" type="slidenum">
              <a:rPr lang="en-US"/>
              <a:pPr/>
              <a:t>21</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B6F305-92E7-4F9B-AF63-EF427FB05B30}" type="slidenum">
              <a:rPr lang="en-US"/>
              <a:pPr/>
              <a:t>22</a:t>
            </a:fld>
            <a:endParaRPr lang="en-US" dirty="0"/>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r>
              <a:rPr lang="en-US" dirty="0" smtClean="0"/>
              <a:t>SHOW VIDEO</a:t>
            </a:r>
            <a:r>
              <a:rPr lang="en-US" baseline="0" dirty="0" smtClean="0"/>
              <a:t> CLIP</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3B41110-475D-4527-A6BD-038E3285FD9B}"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3B41110-475D-4527-A6BD-038E3285FD9B}"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3B41110-475D-4527-A6BD-038E3285FD9B}"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3B41110-475D-4527-A6BD-038E3285FD9B}"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lgn="r" rtl="0"/>
            <a:fld id="{6E432229-CCBC-43A0-B107-740318D64F5D}" type="slidenum">
              <a:rPr lang="en-US" sz="1200" kern="1200">
                <a:solidFill>
                  <a:prstClr val="black"/>
                </a:solidFill>
                <a:latin typeface="Calibri"/>
                <a:ea typeface="+mn-ea"/>
                <a:cs typeface="+mn-cs"/>
              </a:rPr>
              <a:pPr algn="r" rtl="0"/>
              <a:t>27</a:t>
            </a:fld>
            <a:endParaRPr lang="en-US" sz="1200" kern="1200" dirty="0">
              <a:solidFill>
                <a:prstClr val="black"/>
              </a:solidFill>
              <a:latin typeface="Calibri"/>
              <a:ea typeface="+mn-ea"/>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400" b="1" u="sng" dirty="0" smtClean="0">
                <a:solidFill>
                  <a:schemeClr val="bg1"/>
                </a:solidFill>
                <a:latin typeface="Arial Narrow" pitchFamily="34" charset="0"/>
                <a:cs typeface="Arial" pitchFamily="34" charset="0"/>
              </a:rPr>
              <a:t>The Local Steward:</a:t>
            </a:r>
          </a:p>
          <a:p>
            <a:r>
              <a:rPr lang="en-US" sz="1200" i="1" dirty="0" smtClean="0">
                <a:solidFill>
                  <a:schemeClr val="bg1"/>
                </a:solidFill>
                <a:latin typeface="Arial Narrow" pitchFamily="34" charset="0"/>
                <a:cs typeface="Arial" pitchFamily="34" charset="0"/>
              </a:rPr>
              <a:t>A local steward is an organization that supports residents, developers, and the broader community to create, sustain, and maintain shared equity housing.  They assume three major responsibilities: </a:t>
            </a:r>
          </a:p>
          <a:p>
            <a:endParaRPr lang="en-US" sz="800" i="1" dirty="0" smtClean="0">
              <a:solidFill>
                <a:schemeClr val="bg1"/>
              </a:solidFill>
              <a:latin typeface="Arial Narrow" pitchFamily="34" charset="0"/>
              <a:cs typeface="Arial" pitchFamily="34" charset="0"/>
            </a:endParaRPr>
          </a:p>
          <a:p>
            <a:pPr marL="457200" indent="-457200">
              <a:buFont typeface="+mj-lt"/>
              <a:buAutoNum type="arabicPeriod"/>
            </a:pPr>
            <a:r>
              <a:rPr lang="en-US" sz="1200" dirty="0" smtClean="0">
                <a:solidFill>
                  <a:schemeClr val="bg1"/>
                </a:solidFill>
                <a:latin typeface="Arial Narrow" pitchFamily="34" charset="0"/>
                <a:cs typeface="Arial" pitchFamily="34" charset="0"/>
              </a:rPr>
              <a:t> to monitor and maintain permanent affordability</a:t>
            </a:r>
          </a:p>
          <a:p>
            <a:pPr marL="457200" indent="-457200">
              <a:buFont typeface="+mj-lt"/>
              <a:buAutoNum type="arabicPeriod"/>
            </a:pPr>
            <a:r>
              <a:rPr lang="en-US" sz="1200" dirty="0" smtClean="0">
                <a:solidFill>
                  <a:schemeClr val="bg1"/>
                </a:solidFill>
                <a:latin typeface="Arial Narrow" pitchFamily="34" charset="0"/>
                <a:cs typeface="Arial" pitchFamily="34" charset="0"/>
              </a:rPr>
              <a:t> to manage assets</a:t>
            </a:r>
          </a:p>
          <a:p>
            <a:pPr marL="457200" indent="-457200">
              <a:buFont typeface="+mj-lt"/>
              <a:buAutoNum type="arabicPeriod"/>
            </a:pPr>
            <a:r>
              <a:rPr lang="en-US" sz="1200" dirty="0" smtClean="0">
                <a:solidFill>
                  <a:schemeClr val="bg1"/>
                </a:solidFill>
                <a:latin typeface="Arial Narrow" pitchFamily="34" charset="0"/>
                <a:cs typeface="Arial" pitchFamily="34" charset="0"/>
              </a:rPr>
              <a:t> to advocate, market, and promote public policies that facilitate the  success of shared equity locally and nationally </a:t>
            </a:r>
          </a:p>
          <a:p>
            <a:pPr>
              <a:buFont typeface="Arial" pitchFamily="34" charset="0"/>
              <a:buChar char="•"/>
            </a:pPr>
            <a:endParaRPr lang="en-US" sz="1400" dirty="0" smtClean="0">
              <a:solidFill>
                <a:schemeClr val="bg1"/>
              </a:solidFill>
              <a:latin typeface="Arial Narrow" pitchFamily="34" charset="0"/>
              <a:cs typeface="Arial" pitchFamily="34" charset="0"/>
            </a:endParaRPr>
          </a:p>
          <a:p>
            <a:r>
              <a:rPr lang="en-US" sz="1400" b="1" u="sng" dirty="0" smtClean="0">
                <a:solidFill>
                  <a:schemeClr val="bg1"/>
                </a:solidFill>
                <a:latin typeface="Arial Narrow" pitchFamily="34" charset="0"/>
                <a:cs typeface="Arial" pitchFamily="34" charset="0"/>
              </a:rPr>
              <a:t>Sale of a Shared Equity home:</a:t>
            </a:r>
          </a:p>
          <a:p>
            <a:r>
              <a:rPr lang="en-US" sz="1200" i="1" dirty="0" smtClean="0">
                <a:solidFill>
                  <a:schemeClr val="bg1"/>
                </a:solidFill>
                <a:latin typeface="Arial Narrow" pitchFamily="34" charset="0"/>
                <a:cs typeface="Arial" pitchFamily="34" charset="0"/>
              </a:rPr>
              <a:t>A limited-appreciation formula is used to establish a ceiling for the resale price, which preserves affordability for the next buyer. These formulas typically allow the SE seller to recover their down payment,  expenses on capital improvements, and a reasonable return on the investment. Three techniques used to establish the limited-appreciation formula are:</a:t>
            </a:r>
          </a:p>
          <a:p>
            <a:endParaRPr lang="en-US" sz="800" i="1" dirty="0" smtClean="0">
              <a:solidFill>
                <a:schemeClr val="bg1"/>
              </a:solidFill>
              <a:latin typeface="Arial Narrow" pitchFamily="34" charset="0"/>
              <a:cs typeface="Arial" pitchFamily="34" charset="0"/>
            </a:endParaRPr>
          </a:p>
          <a:p>
            <a:pPr marL="457200" indent="-457200">
              <a:buFont typeface="+mj-lt"/>
              <a:buAutoNum type="arabicPeriod"/>
            </a:pPr>
            <a:r>
              <a:rPr lang="en-US" sz="1200" dirty="0" smtClean="0">
                <a:solidFill>
                  <a:schemeClr val="bg1"/>
                </a:solidFill>
                <a:latin typeface="Arial Narrow" pitchFamily="34" charset="0"/>
                <a:cs typeface="Arial" pitchFamily="34" charset="0"/>
              </a:rPr>
              <a:t>Index-based formula</a:t>
            </a:r>
          </a:p>
          <a:p>
            <a:pPr marL="457200" indent="-457200">
              <a:buFont typeface="+mj-lt"/>
              <a:buAutoNum type="arabicPeriod"/>
            </a:pPr>
            <a:r>
              <a:rPr lang="en-US" sz="1200" dirty="0" smtClean="0">
                <a:solidFill>
                  <a:schemeClr val="bg1"/>
                </a:solidFill>
                <a:latin typeface="Arial Narrow" pitchFamily="34" charset="0"/>
                <a:cs typeface="Arial" pitchFamily="34" charset="0"/>
              </a:rPr>
              <a:t>Mortgage-based formula</a:t>
            </a:r>
          </a:p>
          <a:p>
            <a:pPr marL="457200" indent="-457200">
              <a:buFont typeface="+mj-lt"/>
              <a:buAutoNum type="arabicPeriod"/>
            </a:pPr>
            <a:r>
              <a:rPr lang="en-US" sz="1200" dirty="0" smtClean="0">
                <a:solidFill>
                  <a:schemeClr val="bg1"/>
                </a:solidFill>
                <a:latin typeface="Arial Narrow" pitchFamily="34" charset="0"/>
                <a:cs typeface="Arial" pitchFamily="34" charset="0"/>
              </a:rPr>
              <a:t>Appraisal-based formula</a:t>
            </a:r>
          </a:p>
          <a:p>
            <a:endParaRPr lang="en-US" dirty="0" smtClean="0"/>
          </a:p>
          <a:p>
            <a:r>
              <a:rPr lang="en-US" dirty="0" smtClean="0"/>
              <a:t>Make</a:t>
            </a:r>
            <a:r>
              <a:rPr lang="en-US" baseline="0" dirty="0" smtClean="0"/>
              <a:t> is a point when discussing the formulas to note that you are really just sharing the appreciation, not the equity that one has put into the house. The steward keeps their equity, or subsidy, and the homeowner keeps their equity, or down payment and the amount they have paid off of the principal. </a:t>
            </a:r>
            <a:endParaRPr lang="en-US" dirty="0"/>
          </a:p>
        </p:txBody>
      </p:sp>
      <p:sp>
        <p:nvSpPr>
          <p:cNvPr id="4" name="Slide Number Placeholder 3"/>
          <p:cNvSpPr>
            <a:spLocks noGrp="1"/>
          </p:cNvSpPr>
          <p:nvPr>
            <p:ph type="sldNum" sz="quarter" idx="10"/>
          </p:nvPr>
        </p:nvSpPr>
        <p:spPr/>
        <p:txBody>
          <a:bodyPr/>
          <a:lstStyle/>
          <a:p>
            <a:fld id="{6E432229-CCBC-43A0-B107-740318D64F5D}"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ANIMATED SLIDE</a:t>
            </a:r>
          </a:p>
          <a:p>
            <a:r>
              <a:rPr lang="en-US" b="1" dirty="0" smtClean="0"/>
              <a:t>[CLICK] </a:t>
            </a:r>
            <a:r>
              <a:rPr lang="en-US" dirty="0" smtClean="0"/>
              <a:t>Discuss issues with renting</a:t>
            </a:r>
          </a:p>
          <a:p>
            <a:r>
              <a:rPr lang="en-US" b="1" dirty="0" smtClean="0"/>
              <a:t>[CLICK]</a:t>
            </a:r>
            <a:r>
              <a:rPr lang="en-US" dirty="0" smtClean="0"/>
              <a:t>Then discuss</a:t>
            </a:r>
            <a:r>
              <a:rPr lang="en-US" baseline="0" dirty="0" smtClean="0"/>
              <a:t> benefits of owning a home, but then tell story with visual effects:</a:t>
            </a:r>
          </a:p>
          <a:p>
            <a:r>
              <a:rPr lang="en-US" b="1" baseline="0" dirty="0" smtClean="0"/>
              <a:t>[CLICK] </a:t>
            </a:r>
            <a:r>
              <a:rPr lang="en-US" b="0" baseline="0" dirty="0" smtClean="0"/>
              <a:t>if</a:t>
            </a:r>
            <a:r>
              <a:rPr lang="en-US" baseline="0" dirty="0" smtClean="0"/>
              <a:t> mortgage can’t be paid (adjustable rate mortgages, subprime lending, threat of foreclosure etc.)</a:t>
            </a:r>
          </a:p>
          <a:p>
            <a:r>
              <a:rPr lang="en-US" b="1" baseline="0" dirty="0" smtClean="0"/>
              <a:t>[CLICK] </a:t>
            </a:r>
            <a:r>
              <a:rPr lang="en-US" baseline="0" dirty="0" smtClean="0"/>
              <a:t>makes it hard to keep up the home (pay for home repairs, which decreases the value),</a:t>
            </a:r>
          </a:p>
          <a:p>
            <a:r>
              <a:rPr lang="en-US" b="1" baseline="0" dirty="0" smtClean="0"/>
              <a:t>[CLICK] </a:t>
            </a:r>
            <a:r>
              <a:rPr lang="en-US" baseline="0" dirty="0" smtClean="0"/>
              <a:t>which means that the homeowners is accumulating less equity or ultimately loses equity in the instance of foreclosure or volatile markets</a:t>
            </a:r>
          </a:p>
          <a:p>
            <a:r>
              <a:rPr lang="en-US" b="1" baseline="0" dirty="0" smtClean="0"/>
              <a:t>[CLICK] </a:t>
            </a:r>
            <a:r>
              <a:rPr lang="en-US" baseline="0" dirty="0" smtClean="0"/>
              <a:t>and ultimately they lose the control over their home and have not seen an improvement in the quality of their lives. </a:t>
            </a:r>
          </a:p>
          <a:p>
            <a:r>
              <a:rPr lang="en-US" b="1" baseline="0" dirty="0" smtClean="0"/>
              <a:t>[CLICK] </a:t>
            </a:r>
            <a:r>
              <a:rPr lang="en-US" baseline="0" dirty="0" smtClean="0"/>
              <a:t>Discuss how SE protects resident from these problems with assurance of a return on investment. </a:t>
            </a:r>
          </a:p>
        </p:txBody>
      </p:sp>
      <p:sp>
        <p:nvSpPr>
          <p:cNvPr id="4" name="Slide Number Placeholder 3"/>
          <p:cNvSpPr>
            <a:spLocks noGrp="1"/>
          </p:cNvSpPr>
          <p:nvPr>
            <p:ph type="sldNum" sz="quarter" idx="10"/>
          </p:nvPr>
        </p:nvSpPr>
        <p:spPr/>
        <p:txBody>
          <a:bodyPr/>
          <a:lstStyle/>
          <a:p>
            <a:fld id="{6E432229-CCBC-43A0-B107-740318D64F5D}"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432229-CCBC-43A0-B107-740318D64F5D}" type="slidenum">
              <a:rPr lang="en-US" smtClean="0"/>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Just to make this a little easier to understand, here are some pictures to show you what SE is.  (Pic 1)  So let’s say this is a home for sale in the private market, which is being sold for some amount that is represented by the four dollar signs above the house.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DB98EF4-FB43-4823-989E-53521AF5A6F0}"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(Pic 2) If you wanted to buy this home in the private market then you must cover the entire cost of the house, which means that you must pay some money up front in a down payment and you must qualify and receive a  mortgage for the amount of the home. But, getting a mortgage for this amount can be out of reach for some people.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DB98EF4-FB43-4823-989E-53521AF5A6F0}"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(Pic 3) Now if this was a SE home, an organization that’s either a non-profit or a part of government puts in a substantial amount of money upfront, which is called a subsidy. This subsidy lessens the price of the home now when the buyer enters the picture.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DB98EF4-FB43-4823-989E-53521AF5A6F0}" type="slidenum">
              <a:rPr lang="en-US" smtClean="0"/>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 (Pic 4) So, if you wanted to buy this home, now you have to get a mortgage for less money than you did when the house was in the private market, since the organization has put some money into the home. So let’s say you buy the home…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DB98EF4-FB43-4823-989E-53521AF5A6F0}" type="slidenum">
              <a:rPr lang="en-US" smtClean="0"/>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(Pic 5) …you live there, and you pay your mortgage payments and maintain the home for some years.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DB98EF4-FB43-4823-989E-53521AF5A6F0}" type="slidenum">
              <a:rPr lang="en-US" smtClean="0"/>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 (Pic 6) And now you are ready to sell your home. Well, since you have been paying off your mortgage, you have paid off some of the principal, which is the amount of equity you have in the home. That means you and the organization both have equity in the home now.   Plus, the house is worth more money than when you bought it because it has appreciated over time.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DB98EF4-FB43-4823-989E-53521AF5A6F0}" type="slidenum">
              <a:rPr lang="en-US" smtClean="0"/>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(Pic 7)  So when you sell your home to a new buyer—just like owning in the private market— you walk away with what you have paid off in the principal, and you also walk away with some of the money from the home appreciating in value. BUT unlike the private market, you don’t get all of the profit from the home appreciating in value because the organization also has equity in the home from the money they put in upfront to make it more affordable for you. So the organization gets to keep their subsidy and they get some of the money made from appreciation too. Remember this organization is a non-profit or government, so they are not doing this to make money. Instead, what they will do is keep that subsidy in the home and add to the money they get from their share of the appreciation. That way, the subsidy will grow and keep pace with the market so the new buyer will also be able to afford this home. Does that make sense?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DB98EF4-FB43-4823-989E-53521AF5A6F0}" type="slidenum">
              <a:rPr lang="en-US" smtClean="0"/>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example is based upon the</a:t>
            </a:r>
            <a:r>
              <a:rPr lang="en-US" baseline="0" dirty="0" smtClean="0"/>
              <a:t> numbers that are being considered by the Nashville SE initiative. Obviously, these are locally specific numbers in terms of housing values, amount of subsidization, annual appreciation estimates, and the percentage split of the appreciation between the steward and resident. Most SE programs that use an appreciation-based resale formula give the owner 25% but Nashville is considering giving a higher percentage of appreciation to residents.</a:t>
            </a:r>
          </a:p>
          <a:p>
            <a:endParaRPr lang="en-US" baseline="0" dirty="0" smtClean="0"/>
          </a:p>
          <a:p>
            <a:r>
              <a:rPr lang="en-US" baseline="0" dirty="0" smtClean="0"/>
              <a:t>Therefore, this illustration shows that if a home is bought at 120, 000 dollars, where the local steward contributed 30 K in subsidy and the owner contributed a 5 K down payment. Then after 10 years, under these conditions (i.e. 3% compounded annual appreciation, 30 year amortized mortgage, and a 6% interest rate) the home would be worth 134 K. The resident would recoup their down payment (5 K), the amount paid of the principal (14 K), and make 50% of the appreciation (7 K). After closing costs then, they would walk away with 22 K of equity. The local steward would then reinvest the 7 K of their share of the appreciation back into the property to maintain affordability for the next resident or invest the money in the SE program. </a:t>
            </a:r>
          </a:p>
          <a:p>
            <a:endParaRPr lang="en-US" baseline="0" dirty="0" smtClean="0"/>
          </a:p>
        </p:txBody>
      </p:sp>
      <p:sp>
        <p:nvSpPr>
          <p:cNvPr id="4" name="Slide Number Placeholder 3"/>
          <p:cNvSpPr>
            <a:spLocks noGrp="1"/>
          </p:cNvSpPr>
          <p:nvPr>
            <p:ph type="sldNum" sz="quarter" idx="10"/>
          </p:nvPr>
        </p:nvSpPr>
        <p:spPr/>
        <p:txBody>
          <a:bodyPr/>
          <a:lstStyle/>
          <a:p>
            <a:pPr algn="r" rtl="0"/>
            <a:fld id="{6262C7FD-7B6B-40A0-A0E9-C2AC63A555F4}" type="slidenum">
              <a:rPr lang="en-US" sz="1200" kern="1200">
                <a:solidFill>
                  <a:prstClr val="black"/>
                </a:solidFill>
                <a:latin typeface="Calibri"/>
                <a:ea typeface="+mn-ea"/>
                <a:cs typeface="+mn-cs"/>
              </a:rPr>
              <a:pPr algn="r" rtl="0"/>
              <a:t>38</a:t>
            </a:fld>
            <a:endParaRPr lang="en-US" sz="1200" kern="1200" dirty="0">
              <a:solidFill>
                <a:prstClr val="black"/>
              </a:solidFill>
              <a:latin typeface="Calibri"/>
              <a:ea typeface="+mn-ea"/>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800" y="4343400"/>
            <a:ext cx="5867400" cy="4114800"/>
          </a:xfrm>
        </p:spPr>
        <p:txBody>
          <a:bodyPr>
            <a:normAutofit/>
          </a:bodyPr>
          <a:lstStyle/>
          <a:p>
            <a:pPr lvl="1"/>
            <a:r>
              <a:rPr lang="en-US" sz="1200" kern="1200" dirty="0" smtClean="0">
                <a:solidFill>
                  <a:schemeClr val="tx1"/>
                </a:solidFill>
                <a:latin typeface="+mn-lt"/>
                <a:ea typeface="+mn-ea"/>
                <a:cs typeface="+mn-cs"/>
              </a:rPr>
              <a:t>Turning the</a:t>
            </a:r>
            <a:r>
              <a:rPr lang="en-US" sz="1200" kern="1200" baseline="0" dirty="0" smtClean="0">
                <a:solidFill>
                  <a:schemeClr val="tx1"/>
                </a:solidFill>
                <a:latin typeface="+mn-lt"/>
                <a:ea typeface="+mn-ea"/>
                <a:cs typeface="+mn-cs"/>
              </a:rPr>
              <a:t> discussion back over to Susan now, I would like to leave up this framework to conceptualize the transformative potential for SE housing. It is important to recognize that transformation on any one of these levels does not preclude or necessitate transformation on other levels. </a:t>
            </a:r>
          </a:p>
          <a:p>
            <a:pPr lvl="1"/>
            <a:endParaRPr lang="en-US" sz="1200" kern="1200" baseline="0" dirty="0" smtClean="0">
              <a:solidFill>
                <a:schemeClr val="tx1"/>
              </a:solidFill>
              <a:latin typeface="+mn-lt"/>
              <a:ea typeface="+mn-ea"/>
              <a:cs typeface="+mn-cs"/>
            </a:endParaRPr>
          </a:p>
          <a:p>
            <a:pPr lvl="1"/>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E432229-CCBC-43A0-B107-740318D64F5D}" type="slidenum">
              <a:rPr lang="en-US" smtClean="0"/>
              <a:pPr/>
              <a:t>39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lgn="l" rtl="0"/>
            <a:fld id="{BD24D96B-404D-4036-848E-F590BCEFD3BF}" type="datetimeFigureOut">
              <a:rPr lang="en-US" sz="1200" kern="1200">
                <a:solidFill>
                  <a:prstClr val="black">
                    <a:tint val="75000"/>
                  </a:prstClr>
                </a:solidFill>
                <a:latin typeface="Calibri"/>
                <a:ea typeface="+mn-ea"/>
                <a:cs typeface="+mn-cs"/>
              </a:rPr>
              <a:pPr algn="l" rtl="0"/>
              <a:t>9/15/2010</a:t>
            </a:fld>
            <a:endParaRPr lang="en-US" sz="1200" kern="1200" dirty="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rtl="0"/>
            <a:endParaRPr lang="en-US" sz="1200"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rtl="0"/>
            <a:fld id="{A485E079-347B-402D-A7AC-83C8738C8CDB}" type="slidenum">
              <a:rPr lang="en-US" sz="1200" kern="1200">
                <a:solidFill>
                  <a:prstClr val="black">
                    <a:tint val="75000"/>
                  </a:prstClr>
                </a:solidFill>
                <a:latin typeface="Calibri"/>
                <a:ea typeface="+mn-ea"/>
                <a:cs typeface="+mn-cs"/>
              </a:rPr>
              <a:pPr algn="r"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lgn="l" rtl="0"/>
            <a:fld id="{BD24D96B-404D-4036-848E-F590BCEFD3BF}" type="datetimeFigureOut">
              <a:rPr lang="en-US" sz="1200" kern="1200">
                <a:solidFill>
                  <a:prstClr val="black">
                    <a:tint val="75000"/>
                  </a:prstClr>
                </a:solidFill>
                <a:latin typeface="Calibri"/>
                <a:ea typeface="+mn-ea"/>
                <a:cs typeface="+mn-cs"/>
              </a:rPr>
              <a:pPr algn="l" rtl="0"/>
              <a:t>9/15/2010</a:t>
            </a:fld>
            <a:endParaRPr lang="en-US" sz="1200" kern="1200" dirty="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rtl="0"/>
            <a:endParaRPr lang="en-US" sz="1200"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rtl="0"/>
            <a:fld id="{A485E079-347B-402D-A7AC-83C8738C8CDB}" type="slidenum">
              <a:rPr lang="en-US" sz="1200" kern="1200">
                <a:solidFill>
                  <a:prstClr val="black">
                    <a:tint val="75000"/>
                  </a:prstClr>
                </a:solidFill>
                <a:latin typeface="Calibri"/>
                <a:ea typeface="+mn-ea"/>
                <a:cs typeface="+mn-cs"/>
              </a:rPr>
              <a:pPr algn="r"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lgn="l" rtl="0"/>
            <a:fld id="{BD24D96B-404D-4036-848E-F590BCEFD3BF}" type="datetimeFigureOut">
              <a:rPr lang="en-US" sz="1200" kern="1200">
                <a:solidFill>
                  <a:prstClr val="black">
                    <a:tint val="75000"/>
                  </a:prstClr>
                </a:solidFill>
                <a:latin typeface="Calibri"/>
                <a:ea typeface="+mn-ea"/>
                <a:cs typeface="+mn-cs"/>
              </a:rPr>
              <a:pPr algn="l" rtl="0"/>
              <a:t>9/15/2010</a:t>
            </a:fld>
            <a:endParaRPr lang="en-US" sz="1200" kern="1200" dirty="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rtl="0"/>
            <a:endParaRPr lang="en-US" sz="1200"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rtl="0"/>
            <a:fld id="{A485E079-347B-402D-A7AC-83C8738C8CDB}" type="slidenum">
              <a:rPr lang="en-US" sz="1200" kern="1200">
                <a:solidFill>
                  <a:prstClr val="black">
                    <a:tint val="75000"/>
                  </a:prstClr>
                </a:solidFill>
                <a:latin typeface="Calibri"/>
                <a:ea typeface="+mn-ea"/>
                <a:cs typeface="+mn-cs"/>
              </a:rPr>
              <a:pPr algn="r"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lgn="l" rtl="0"/>
            <a:fld id="{BD24D96B-404D-4036-848E-F590BCEFD3BF}" type="datetimeFigureOut">
              <a:rPr lang="en-US" sz="1200" kern="1200">
                <a:solidFill>
                  <a:prstClr val="black">
                    <a:tint val="75000"/>
                  </a:prstClr>
                </a:solidFill>
                <a:latin typeface="Calibri"/>
                <a:ea typeface="+mn-ea"/>
                <a:cs typeface="+mn-cs"/>
              </a:rPr>
              <a:pPr algn="l" rtl="0"/>
              <a:t>9/15/2010</a:t>
            </a:fld>
            <a:endParaRPr lang="en-US" sz="1200" kern="1200" dirty="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p:txBody>
          <a:bodyPr/>
          <a:lstStyle/>
          <a:p>
            <a:pPr algn="ctr" rtl="0"/>
            <a:endParaRPr lang="en-US" sz="1200" kern="1200" dirty="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rtl="0"/>
            <a:fld id="{A485E079-347B-402D-A7AC-83C8738C8CDB}" type="slidenum">
              <a:rPr lang="en-US" sz="1200" kern="1200">
                <a:solidFill>
                  <a:prstClr val="black">
                    <a:tint val="75000"/>
                  </a:prstClr>
                </a:solidFill>
                <a:latin typeface="Calibri"/>
                <a:ea typeface="+mn-ea"/>
                <a:cs typeface="+mn-cs"/>
              </a:rPr>
              <a:pPr algn="r"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lgn="l" rtl="0"/>
            <a:fld id="{BD24D96B-404D-4036-848E-F590BCEFD3BF}" type="datetimeFigureOut">
              <a:rPr lang="en-US" sz="1200" kern="1200">
                <a:solidFill>
                  <a:prstClr val="black">
                    <a:tint val="75000"/>
                  </a:prstClr>
                </a:solidFill>
                <a:latin typeface="Calibri"/>
                <a:ea typeface="+mn-ea"/>
                <a:cs typeface="+mn-cs"/>
              </a:rPr>
              <a:pPr algn="l" rtl="0"/>
              <a:t>9/15/2010</a:t>
            </a:fld>
            <a:endParaRPr lang="en-US" sz="1200" kern="1200" dirty="0">
              <a:solidFill>
                <a:prstClr val="black">
                  <a:tint val="75000"/>
                </a:prstClr>
              </a:solidFill>
              <a:latin typeface="Calibri"/>
              <a:ea typeface="+mn-ea"/>
              <a:cs typeface="+mn-cs"/>
            </a:endParaRPr>
          </a:p>
        </p:txBody>
      </p:sp>
      <p:sp>
        <p:nvSpPr>
          <p:cNvPr id="8" name="Footer Placeholder 7"/>
          <p:cNvSpPr>
            <a:spLocks noGrp="1"/>
          </p:cNvSpPr>
          <p:nvPr>
            <p:ph type="ftr" sz="quarter" idx="11"/>
          </p:nvPr>
        </p:nvSpPr>
        <p:spPr/>
        <p:txBody>
          <a:bodyPr/>
          <a:lstStyle/>
          <a:p>
            <a:pPr algn="ctr" rtl="0"/>
            <a:endParaRPr lang="en-US" sz="1200" kern="1200" dirty="0">
              <a:solidFill>
                <a:prstClr val="black">
                  <a:tint val="75000"/>
                </a:prstClr>
              </a:solidFill>
              <a:latin typeface="Calibri"/>
              <a:ea typeface="+mn-ea"/>
              <a:cs typeface="+mn-cs"/>
            </a:endParaRPr>
          </a:p>
        </p:txBody>
      </p:sp>
      <p:sp>
        <p:nvSpPr>
          <p:cNvPr id="9" name="Slide Number Placeholder 8"/>
          <p:cNvSpPr>
            <a:spLocks noGrp="1"/>
          </p:cNvSpPr>
          <p:nvPr>
            <p:ph type="sldNum" sz="quarter" idx="12"/>
          </p:nvPr>
        </p:nvSpPr>
        <p:spPr/>
        <p:txBody>
          <a:bodyPr/>
          <a:lstStyle/>
          <a:p>
            <a:pPr algn="r" rtl="0"/>
            <a:fld id="{A485E079-347B-402D-A7AC-83C8738C8CDB}" type="slidenum">
              <a:rPr lang="en-US" sz="1200" kern="1200">
                <a:solidFill>
                  <a:prstClr val="black">
                    <a:tint val="75000"/>
                  </a:prstClr>
                </a:solidFill>
                <a:latin typeface="Calibri"/>
                <a:ea typeface="+mn-ea"/>
                <a:cs typeface="+mn-cs"/>
              </a:rPr>
              <a:pPr algn="r"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lgn="l" rtl="0"/>
            <a:fld id="{BD24D96B-404D-4036-848E-F590BCEFD3BF}" type="datetimeFigureOut">
              <a:rPr lang="en-US" sz="1200" kern="1200">
                <a:solidFill>
                  <a:prstClr val="black">
                    <a:tint val="75000"/>
                  </a:prstClr>
                </a:solidFill>
                <a:latin typeface="Calibri"/>
                <a:ea typeface="+mn-ea"/>
                <a:cs typeface="+mn-cs"/>
              </a:rPr>
              <a:pPr algn="l" rtl="0"/>
              <a:t>9/15/2010</a:t>
            </a:fld>
            <a:endParaRPr lang="en-US" sz="1200" kern="1200" dirty="0">
              <a:solidFill>
                <a:prstClr val="black">
                  <a:tint val="75000"/>
                </a:prstClr>
              </a:solidFill>
              <a:latin typeface="Calibri"/>
              <a:ea typeface="+mn-ea"/>
              <a:cs typeface="+mn-cs"/>
            </a:endParaRPr>
          </a:p>
        </p:txBody>
      </p:sp>
      <p:sp>
        <p:nvSpPr>
          <p:cNvPr id="4" name="Footer Placeholder 3"/>
          <p:cNvSpPr>
            <a:spLocks noGrp="1"/>
          </p:cNvSpPr>
          <p:nvPr>
            <p:ph type="ftr" sz="quarter" idx="11"/>
          </p:nvPr>
        </p:nvSpPr>
        <p:spPr/>
        <p:txBody>
          <a:bodyPr/>
          <a:lstStyle/>
          <a:p>
            <a:pPr algn="ctr" rtl="0"/>
            <a:endParaRPr lang="en-US" sz="1200" kern="1200" dirty="0">
              <a:solidFill>
                <a:prstClr val="black">
                  <a:tint val="75000"/>
                </a:prstClr>
              </a:solidFill>
              <a:latin typeface="Calibri"/>
              <a:ea typeface="+mn-ea"/>
              <a:cs typeface="+mn-cs"/>
            </a:endParaRPr>
          </a:p>
        </p:txBody>
      </p:sp>
      <p:sp>
        <p:nvSpPr>
          <p:cNvPr id="5" name="Slide Number Placeholder 4"/>
          <p:cNvSpPr>
            <a:spLocks noGrp="1"/>
          </p:cNvSpPr>
          <p:nvPr>
            <p:ph type="sldNum" sz="quarter" idx="12"/>
          </p:nvPr>
        </p:nvSpPr>
        <p:spPr/>
        <p:txBody>
          <a:bodyPr/>
          <a:lstStyle/>
          <a:p>
            <a:pPr algn="r" rtl="0"/>
            <a:fld id="{A485E079-347B-402D-A7AC-83C8738C8CDB}" type="slidenum">
              <a:rPr lang="en-US" sz="1200" kern="1200">
                <a:solidFill>
                  <a:prstClr val="black">
                    <a:tint val="75000"/>
                  </a:prstClr>
                </a:solidFill>
                <a:latin typeface="Calibri"/>
                <a:ea typeface="+mn-ea"/>
                <a:cs typeface="+mn-cs"/>
              </a:rPr>
              <a:pPr algn="r"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l" rtl="0"/>
            <a:fld id="{BD24D96B-404D-4036-848E-F590BCEFD3BF}" type="datetimeFigureOut">
              <a:rPr lang="en-US" sz="1200" kern="1200">
                <a:solidFill>
                  <a:prstClr val="black">
                    <a:tint val="75000"/>
                  </a:prstClr>
                </a:solidFill>
                <a:latin typeface="Calibri"/>
                <a:ea typeface="+mn-ea"/>
                <a:cs typeface="+mn-cs"/>
              </a:rPr>
              <a:pPr algn="l" rtl="0"/>
              <a:t>9/15/2010</a:t>
            </a:fld>
            <a:endParaRPr lang="en-US" sz="1200" kern="1200" dirty="0">
              <a:solidFill>
                <a:prstClr val="black">
                  <a:tint val="75000"/>
                </a:prstClr>
              </a:solidFill>
              <a:latin typeface="Calibri"/>
              <a:ea typeface="+mn-ea"/>
              <a:cs typeface="+mn-cs"/>
            </a:endParaRPr>
          </a:p>
        </p:txBody>
      </p:sp>
      <p:sp>
        <p:nvSpPr>
          <p:cNvPr id="3" name="Footer Placeholder 2"/>
          <p:cNvSpPr>
            <a:spLocks noGrp="1"/>
          </p:cNvSpPr>
          <p:nvPr>
            <p:ph type="ftr" sz="quarter" idx="11"/>
          </p:nvPr>
        </p:nvSpPr>
        <p:spPr/>
        <p:txBody>
          <a:bodyPr/>
          <a:lstStyle/>
          <a:p>
            <a:pPr algn="ctr" rtl="0"/>
            <a:endParaRPr lang="en-US" sz="1200" kern="1200" dirty="0">
              <a:solidFill>
                <a:prstClr val="black">
                  <a:tint val="75000"/>
                </a:prstClr>
              </a:solidFill>
              <a:latin typeface="Calibri"/>
              <a:ea typeface="+mn-ea"/>
              <a:cs typeface="+mn-cs"/>
            </a:endParaRPr>
          </a:p>
        </p:txBody>
      </p:sp>
      <p:sp>
        <p:nvSpPr>
          <p:cNvPr id="4" name="Slide Number Placeholder 3"/>
          <p:cNvSpPr>
            <a:spLocks noGrp="1"/>
          </p:cNvSpPr>
          <p:nvPr>
            <p:ph type="sldNum" sz="quarter" idx="12"/>
          </p:nvPr>
        </p:nvSpPr>
        <p:spPr/>
        <p:txBody>
          <a:bodyPr/>
          <a:lstStyle/>
          <a:p>
            <a:pPr algn="r" rtl="0"/>
            <a:fld id="{A485E079-347B-402D-A7AC-83C8738C8CDB}" type="slidenum">
              <a:rPr lang="en-US" sz="1200" kern="1200">
                <a:solidFill>
                  <a:prstClr val="black">
                    <a:tint val="75000"/>
                  </a:prstClr>
                </a:solidFill>
                <a:latin typeface="Calibri"/>
                <a:ea typeface="+mn-ea"/>
                <a:cs typeface="+mn-cs"/>
              </a:rPr>
              <a:pPr algn="r"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l" rtl="0"/>
            <a:fld id="{BD24D96B-404D-4036-848E-F590BCEFD3BF}" type="datetimeFigureOut">
              <a:rPr lang="en-US" sz="1200" kern="1200">
                <a:solidFill>
                  <a:prstClr val="black">
                    <a:tint val="75000"/>
                  </a:prstClr>
                </a:solidFill>
                <a:latin typeface="Calibri"/>
                <a:ea typeface="+mn-ea"/>
                <a:cs typeface="+mn-cs"/>
              </a:rPr>
              <a:pPr algn="l" rtl="0"/>
              <a:t>9/15/2010</a:t>
            </a:fld>
            <a:endParaRPr lang="en-US" sz="1200" kern="1200" dirty="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p:txBody>
          <a:bodyPr/>
          <a:lstStyle/>
          <a:p>
            <a:pPr algn="ctr" rtl="0"/>
            <a:endParaRPr lang="en-US" sz="1200" kern="1200" dirty="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rtl="0"/>
            <a:fld id="{A485E079-347B-402D-A7AC-83C8738C8CDB}" type="slidenum">
              <a:rPr lang="en-US" sz="1200" kern="1200">
                <a:solidFill>
                  <a:prstClr val="black">
                    <a:tint val="75000"/>
                  </a:prstClr>
                </a:solidFill>
                <a:latin typeface="Calibri"/>
                <a:ea typeface="+mn-ea"/>
                <a:cs typeface="+mn-cs"/>
              </a:rPr>
              <a:pPr algn="r"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l" rtl="0"/>
            <a:fld id="{BD24D96B-404D-4036-848E-F590BCEFD3BF}" type="datetimeFigureOut">
              <a:rPr lang="en-US" sz="1200" kern="1200">
                <a:solidFill>
                  <a:prstClr val="black">
                    <a:tint val="75000"/>
                  </a:prstClr>
                </a:solidFill>
                <a:latin typeface="Calibri"/>
                <a:ea typeface="+mn-ea"/>
                <a:cs typeface="+mn-cs"/>
              </a:rPr>
              <a:pPr algn="l" rtl="0"/>
              <a:t>9/15/2010</a:t>
            </a:fld>
            <a:endParaRPr lang="en-US" sz="1200" kern="1200" dirty="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p:txBody>
          <a:bodyPr/>
          <a:lstStyle/>
          <a:p>
            <a:pPr algn="ctr" rtl="0"/>
            <a:endParaRPr lang="en-US" sz="1200" kern="1200" dirty="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rtl="0"/>
            <a:fld id="{A485E079-347B-402D-A7AC-83C8738C8CDB}" type="slidenum">
              <a:rPr lang="en-US" sz="1200" kern="1200">
                <a:solidFill>
                  <a:prstClr val="black">
                    <a:tint val="75000"/>
                  </a:prstClr>
                </a:solidFill>
                <a:latin typeface="Calibri"/>
                <a:ea typeface="+mn-ea"/>
                <a:cs typeface="+mn-cs"/>
              </a:rPr>
              <a:pPr algn="r"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lgn="l" rtl="0"/>
            <a:fld id="{BD24D96B-404D-4036-848E-F590BCEFD3BF}" type="datetimeFigureOut">
              <a:rPr lang="en-US" sz="1200" kern="1200">
                <a:solidFill>
                  <a:prstClr val="black">
                    <a:tint val="75000"/>
                  </a:prstClr>
                </a:solidFill>
                <a:latin typeface="Calibri"/>
                <a:ea typeface="+mn-ea"/>
                <a:cs typeface="+mn-cs"/>
              </a:rPr>
              <a:pPr algn="l" rtl="0"/>
              <a:t>9/15/2010</a:t>
            </a:fld>
            <a:endParaRPr lang="en-US" sz="1200" kern="1200" dirty="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rtl="0"/>
            <a:endParaRPr lang="en-US" sz="1200"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rtl="0"/>
            <a:fld id="{A485E079-347B-402D-A7AC-83C8738C8CDB}" type="slidenum">
              <a:rPr lang="en-US" sz="1200" kern="1200">
                <a:solidFill>
                  <a:prstClr val="black">
                    <a:tint val="75000"/>
                  </a:prstClr>
                </a:solidFill>
                <a:latin typeface="Calibri"/>
                <a:ea typeface="+mn-ea"/>
                <a:cs typeface="+mn-cs"/>
              </a:rPr>
              <a:pPr algn="r"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lgn="l" rtl="0"/>
            <a:fld id="{BD24D96B-404D-4036-848E-F590BCEFD3BF}" type="datetimeFigureOut">
              <a:rPr lang="en-US" sz="1200" kern="1200">
                <a:solidFill>
                  <a:prstClr val="black">
                    <a:tint val="75000"/>
                  </a:prstClr>
                </a:solidFill>
                <a:latin typeface="Calibri"/>
                <a:ea typeface="+mn-ea"/>
                <a:cs typeface="+mn-cs"/>
              </a:rPr>
              <a:pPr algn="l" rtl="0"/>
              <a:t>9/15/2010</a:t>
            </a:fld>
            <a:endParaRPr lang="en-US" sz="1200" kern="1200" dirty="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rtl="0"/>
            <a:endParaRPr lang="en-US" sz="1200"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rtl="0"/>
            <a:fld id="{A485E079-347B-402D-A7AC-83C8738C8CDB}" type="slidenum">
              <a:rPr lang="en-US" sz="1200" kern="1200">
                <a:solidFill>
                  <a:prstClr val="black">
                    <a:tint val="75000"/>
                  </a:prstClr>
                </a:solidFill>
                <a:latin typeface="Calibri"/>
                <a:ea typeface="+mn-ea"/>
                <a:cs typeface="+mn-cs"/>
              </a:rPr>
              <a:pPr algn="r"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BD24D96B-404D-4036-848E-F590BCEFD3BF}" type="datetimeFigureOut">
              <a:rPr lang="en-US" kern="1200" smtClean="0">
                <a:solidFill>
                  <a:prstClr val="black">
                    <a:tint val="75000"/>
                  </a:prstClr>
                </a:solidFill>
                <a:latin typeface="Calibri"/>
                <a:ea typeface="+mn-ea"/>
                <a:cs typeface="+mn-cs"/>
              </a:rPr>
              <a:pPr rtl="0"/>
              <a:t>9/15/2010</a:t>
            </a:fld>
            <a:endParaRPr lang="en-US" kern="1200" dirty="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A485E079-347B-402D-A7AC-83C8738C8CDB}" type="slidenum">
              <a:rPr lang="en-US" kern="1200" smtClean="0">
                <a:solidFill>
                  <a:prstClr val="black">
                    <a:tint val="75000"/>
                  </a:prstClr>
                </a:solidFill>
                <a:latin typeface="Calibri"/>
                <a:ea typeface="+mn-ea"/>
                <a:cs typeface="+mn-cs"/>
              </a:rPr>
              <a:pPr rtl="0"/>
              <a:t>‹#›</a:t>
            </a:fld>
            <a:endParaRPr lang="en-US" kern="1200" dirty="0">
              <a:solidFill>
                <a:prstClr val="black">
                  <a:tint val="75000"/>
                </a:prstClr>
              </a:solidFill>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219200"/>
            <a:ext cx="7772400" cy="2209800"/>
          </a:xfrm>
        </p:spPr>
        <p:txBody>
          <a:bodyPr>
            <a:normAutofit/>
          </a:bodyPr>
          <a:lstStyle/>
          <a:p>
            <a:r>
              <a:rPr lang="en-US" dirty="0" smtClean="0">
                <a:solidFill>
                  <a:srgbClr val="FFFF00"/>
                </a:solidFill>
              </a:rPr>
              <a:t>Shared Equity Housing: Something in between Renting and Owning</a:t>
            </a:r>
            <a:endParaRPr lang="en-US" dirty="0">
              <a:solidFill>
                <a:srgbClr val="FFFF00"/>
              </a:solidFill>
            </a:endParaRPr>
          </a:p>
        </p:txBody>
      </p:sp>
      <p:sp>
        <p:nvSpPr>
          <p:cNvPr id="3" name="Subtitle 2"/>
          <p:cNvSpPr>
            <a:spLocks noGrp="1"/>
          </p:cNvSpPr>
          <p:nvPr>
            <p:ph type="subTitle" idx="1"/>
          </p:nvPr>
        </p:nvSpPr>
        <p:spPr>
          <a:xfrm>
            <a:off x="1371600" y="3886200"/>
            <a:ext cx="6400800" cy="2362200"/>
          </a:xfrm>
        </p:spPr>
        <p:txBody>
          <a:bodyPr/>
          <a:lstStyle/>
          <a:p>
            <a:r>
              <a:rPr lang="en-US" dirty="0" smtClean="0">
                <a:solidFill>
                  <a:srgbClr val="FFFF00"/>
                </a:solidFill>
              </a:rPr>
              <a:t>Susan Saegert, PhD</a:t>
            </a:r>
          </a:p>
          <a:p>
            <a:r>
              <a:rPr lang="en-US" dirty="0" smtClean="0">
                <a:solidFill>
                  <a:srgbClr val="FFFF00"/>
                </a:solidFill>
              </a:rPr>
              <a:t>Professor and Director Center for Community Studies</a:t>
            </a:r>
          </a:p>
          <a:p>
            <a:r>
              <a:rPr lang="en-US" dirty="0" smtClean="0">
                <a:solidFill>
                  <a:srgbClr val="FFFF00"/>
                </a:solidFill>
              </a:rPr>
              <a:t>Vanderbilt University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Overview of Talk</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chemeClr val="bg1"/>
                </a:solidFill>
              </a:rPr>
              <a:t>Ecology of Housing and Human Development</a:t>
            </a:r>
          </a:p>
          <a:p>
            <a:r>
              <a:rPr lang="en-US" dirty="0" smtClean="0">
                <a:solidFill>
                  <a:schemeClr val="bg1"/>
                </a:solidFill>
              </a:rPr>
              <a:t>Economic Aspects of Housing</a:t>
            </a:r>
          </a:p>
          <a:p>
            <a:r>
              <a:rPr lang="en-US" dirty="0" smtClean="0">
                <a:solidFill>
                  <a:schemeClr val="bg1"/>
                </a:solidFill>
              </a:rPr>
              <a:t>Homeownership for Low and Moderate Income Households</a:t>
            </a:r>
          </a:p>
          <a:p>
            <a:r>
              <a:rPr lang="en-US" dirty="0" smtClean="0">
                <a:solidFill>
                  <a:schemeClr val="bg1"/>
                </a:solidFill>
              </a:rPr>
              <a:t>Foreclosure and Debt</a:t>
            </a:r>
          </a:p>
          <a:p>
            <a:r>
              <a:rPr lang="en-US" dirty="0" smtClean="0">
                <a:solidFill>
                  <a:schemeClr val="bg1"/>
                </a:solidFill>
              </a:rPr>
              <a:t>Costs and Benefits of L/MI Homeownership</a:t>
            </a:r>
          </a:p>
          <a:p>
            <a:r>
              <a:rPr lang="en-US" dirty="0" smtClean="0">
                <a:solidFill>
                  <a:schemeClr val="bg1"/>
                </a:solidFill>
              </a:rPr>
              <a:t>Affordable Sustainable Homeownership for Low and Moderate Income Households</a:t>
            </a:r>
          </a:p>
          <a:p>
            <a:endParaRPr lang="en-US"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8"/>
            <a:ext cx="8229600" cy="715962"/>
          </a:xfrm>
        </p:spPr>
        <p:txBody>
          <a:bodyPr/>
          <a:lstStyle/>
          <a:p>
            <a:r>
              <a:rPr lang="en-US" sz="3200" dirty="0">
                <a:solidFill>
                  <a:srgbClr val="FFFF00"/>
                </a:solidFill>
              </a:rPr>
              <a:t>Ecology of Housing and </a:t>
            </a:r>
            <a:r>
              <a:rPr lang="en-US" sz="3200" dirty="0" smtClean="0">
                <a:solidFill>
                  <a:srgbClr val="FFFF00"/>
                </a:solidFill>
              </a:rPr>
              <a:t>Human Development</a:t>
            </a:r>
            <a:endParaRPr lang="en-US" sz="3200" dirty="0">
              <a:solidFill>
                <a:srgbClr val="FFFF00"/>
              </a:solidFill>
            </a:endParaRPr>
          </a:p>
        </p:txBody>
      </p:sp>
      <p:sp>
        <p:nvSpPr>
          <p:cNvPr id="23555" name="AutoShape 3"/>
          <p:cNvSpPr>
            <a:spLocks noChangeArrowheads="1"/>
          </p:cNvSpPr>
          <p:nvPr/>
        </p:nvSpPr>
        <p:spPr bwMode="auto">
          <a:xfrm>
            <a:off x="838200" y="1066800"/>
            <a:ext cx="1600200" cy="17526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solidFill>
                  <a:schemeClr val="bg1"/>
                </a:solidFill>
              </a:rPr>
              <a:t>Social capital</a:t>
            </a:r>
          </a:p>
          <a:p>
            <a:pPr algn="ctr"/>
            <a:r>
              <a:rPr lang="en-US" dirty="0">
                <a:solidFill>
                  <a:schemeClr val="bg1"/>
                </a:solidFill>
              </a:rPr>
              <a:t>Property</a:t>
            </a:r>
          </a:p>
          <a:p>
            <a:pPr algn="ctr"/>
            <a:r>
              <a:rPr lang="en-US" dirty="0">
                <a:solidFill>
                  <a:schemeClr val="bg1"/>
                </a:solidFill>
              </a:rPr>
              <a:t>Other Assets</a:t>
            </a:r>
          </a:p>
          <a:p>
            <a:pPr algn="ctr"/>
            <a:r>
              <a:rPr lang="en-US" dirty="0">
                <a:solidFill>
                  <a:schemeClr val="bg1"/>
                </a:solidFill>
              </a:rPr>
              <a:t>Ethnicity</a:t>
            </a:r>
          </a:p>
          <a:p>
            <a:pPr algn="ctr"/>
            <a:r>
              <a:rPr lang="en-US" dirty="0">
                <a:solidFill>
                  <a:schemeClr val="bg1"/>
                </a:solidFill>
              </a:rPr>
              <a:t>Education</a:t>
            </a:r>
          </a:p>
          <a:p>
            <a:pPr algn="ctr"/>
            <a:r>
              <a:rPr lang="en-US" dirty="0">
                <a:solidFill>
                  <a:schemeClr val="bg1"/>
                </a:solidFill>
              </a:rPr>
              <a:t>Job</a:t>
            </a:r>
          </a:p>
        </p:txBody>
      </p:sp>
      <p:sp>
        <p:nvSpPr>
          <p:cNvPr id="23556" name="AutoShape 4"/>
          <p:cNvSpPr>
            <a:spLocks noChangeArrowheads="1"/>
          </p:cNvSpPr>
          <p:nvPr/>
        </p:nvSpPr>
        <p:spPr bwMode="auto">
          <a:xfrm>
            <a:off x="914400" y="3429000"/>
            <a:ext cx="914400" cy="5334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solidFill>
                  <a:srgbClr val="FFFF00"/>
                </a:solidFill>
              </a:rPr>
              <a:t>G1</a:t>
            </a:r>
          </a:p>
        </p:txBody>
      </p:sp>
      <p:sp>
        <p:nvSpPr>
          <p:cNvPr id="23557" name="AutoShape 5"/>
          <p:cNvSpPr>
            <a:spLocks noChangeArrowheads="1"/>
          </p:cNvSpPr>
          <p:nvPr/>
        </p:nvSpPr>
        <p:spPr bwMode="auto">
          <a:xfrm>
            <a:off x="762000" y="4572000"/>
            <a:ext cx="1981200" cy="1752600"/>
          </a:xfrm>
          <a:prstGeom prst="flowChartProcess">
            <a:avLst/>
          </a:prstGeom>
          <a:solidFill>
            <a:schemeClr val="accent1"/>
          </a:solidFill>
          <a:ln w="9525">
            <a:solidFill>
              <a:schemeClr val="tx1"/>
            </a:solidFill>
            <a:miter lim="800000"/>
            <a:headEnd/>
            <a:tailEnd/>
          </a:ln>
          <a:effectLst/>
        </p:spPr>
        <p:txBody>
          <a:bodyPr wrap="none" anchor="ctr"/>
          <a:lstStyle/>
          <a:p>
            <a:pPr algn="ctr"/>
            <a:endParaRPr lang="en-US" dirty="0"/>
          </a:p>
          <a:p>
            <a:pPr algn="ctr"/>
            <a:r>
              <a:rPr lang="en-US" dirty="0">
                <a:solidFill>
                  <a:schemeClr val="bg1"/>
                </a:solidFill>
              </a:rPr>
              <a:t>Housing Market</a:t>
            </a:r>
          </a:p>
          <a:p>
            <a:pPr algn="ctr"/>
            <a:r>
              <a:rPr lang="en-US" dirty="0">
                <a:solidFill>
                  <a:schemeClr val="bg1"/>
                </a:solidFill>
              </a:rPr>
              <a:t> Segregation</a:t>
            </a:r>
          </a:p>
          <a:p>
            <a:pPr algn="ctr"/>
            <a:r>
              <a:rPr lang="en-US" dirty="0">
                <a:solidFill>
                  <a:schemeClr val="bg1"/>
                </a:solidFill>
              </a:rPr>
              <a:t>Ownership</a:t>
            </a:r>
          </a:p>
          <a:p>
            <a:pPr algn="ctr"/>
            <a:r>
              <a:rPr lang="en-US" dirty="0">
                <a:solidFill>
                  <a:schemeClr val="bg1"/>
                </a:solidFill>
              </a:rPr>
              <a:t>options</a:t>
            </a:r>
          </a:p>
          <a:p>
            <a:pPr algn="ctr"/>
            <a:r>
              <a:rPr lang="en-US" dirty="0">
                <a:solidFill>
                  <a:schemeClr val="bg1"/>
                </a:solidFill>
              </a:rPr>
              <a:t>Housing Policy</a:t>
            </a:r>
          </a:p>
          <a:p>
            <a:pPr algn="ctr"/>
            <a:r>
              <a:rPr lang="en-US" dirty="0">
                <a:solidFill>
                  <a:schemeClr val="bg1"/>
                </a:solidFill>
              </a:rPr>
              <a:t>Social Networks</a:t>
            </a:r>
          </a:p>
          <a:p>
            <a:pPr algn="ctr"/>
            <a:endParaRPr lang="en-US" dirty="0">
              <a:solidFill>
                <a:schemeClr val="bg1"/>
              </a:solidFill>
            </a:endParaRPr>
          </a:p>
        </p:txBody>
      </p:sp>
      <p:sp>
        <p:nvSpPr>
          <p:cNvPr id="23558" name="Line 6"/>
          <p:cNvSpPr>
            <a:spLocks noChangeShapeType="1"/>
          </p:cNvSpPr>
          <p:nvPr/>
        </p:nvSpPr>
        <p:spPr bwMode="auto">
          <a:xfrm>
            <a:off x="1524000" y="3048000"/>
            <a:ext cx="0" cy="0"/>
          </a:xfrm>
          <a:prstGeom prst="line">
            <a:avLst/>
          </a:prstGeom>
          <a:noFill/>
          <a:ln w="9525">
            <a:solidFill>
              <a:schemeClr val="tx1"/>
            </a:solidFill>
            <a:round/>
            <a:headEnd/>
            <a:tailEnd type="triangle" w="med" len="med"/>
          </a:ln>
          <a:effectLst/>
        </p:spPr>
        <p:txBody>
          <a:bodyPr/>
          <a:lstStyle/>
          <a:p>
            <a:endParaRPr lang="en-US"/>
          </a:p>
        </p:txBody>
      </p:sp>
      <p:sp>
        <p:nvSpPr>
          <p:cNvPr id="23559" name="AutoShape 7"/>
          <p:cNvSpPr>
            <a:spLocks noChangeArrowheads="1"/>
          </p:cNvSpPr>
          <p:nvPr/>
        </p:nvSpPr>
        <p:spPr bwMode="auto">
          <a:xfrm flipV="1">
            <a:off x="1295400" y="4114800"/>
            <a:ext cx="246063" cy="393700"/>
          </a:xfrm>
          <a:prstGeom prst="downArrow">
            <a:avLst>
              <a:gd name="adj1" fmla="val 50000"/>
              <a:gd name="adj2" fmla="val 40000"/>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560" name="Line 8"/>
          <p:cNvSpPr>
            <a:spLocks noChangeShapeType="1"/>
          </p:cNvSpPr>
          <p:nvPr/>
        </p:nvSpPr>
        <p:spPr bwMode="auto">
          <a:xfrm>
            <a:off x="1371600" y="3200400"/>
            <a:ext cx="0" cy="0"/>
          </a:xfrm>
          <a:prstGeom prst="line">
            <a:avLst/>
          </a:prstGeom>
          <a:noFill/>
          <a:ln w="9525">
            <a:solidFill>
              <a:schemeClr val="tx1"/>
            </a:solidFill>
            <a:round/>
            <a:headEnd/>
            <a:tailEnd type="triangle" w="med" len="med"/>
          </a:ln>
          <a:effectLst/>
        </p:spPr>
        <p:txBody>
          <a:bodyPr/>
          <a:lstStyle/>
          <a:p>
            <a:endParaRPr lang="en-US"/>
          </a:p>
        </p:txBody>
      </p:sp>
      <p:sp>
        <p:nvSpPr>
          <p:cNvPr id="23561" name="AutoShape 9"/>
          <p:cNvSpPr>
            <a:spLocks noChangeArrowheads="1"/>
          </p:cNvSpPr>
          <p:nvPr/>
        </p:nvSpPr>
        <p:spPr bwMode="auto">
          <a:xfrm>
            <a:off x="1295400" y="2895600"/>
            <a:ext cx="182563" cy="411163"/>
          </a:xfrm>
          <a:prstGeom prst="downArrow">
            <a:avLst>
              <a:gd name="adj1" fmla="val 50000"/>
              <a:gd name="adj2" fmla="val 56304"/>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562" name="AutoShape 10"/>
          <p:cNvSpPr>
            <a:spLocks noChangeArrowheads="1"/>
          </p:cNvSpPr>
          <p:nvPr/>
        </p:nvSpPr>
        <p:spPr bwMode="auto">
          <a:xfrm>
            <a:off x="3352800" y="1676400"/>
            <a:ext cx="1371600" cy="1398588"/>
          </a:xfrm>
          <a:prstGeom prst="flowChartProcess">
            <a:avLst/>
          </a:prstGeom>
          <a:solidFill>
            <a:schemeClr val="accent1"/>
          </a:solidFill>
          <a:ln w="9525">
            <a:solidFill>
              <a:schemeClr val="tx1"/>
            </a:solidFill>
            <a:miter lim="800000"/>
            <a:headEnd/>
            <a:tailEnd/>
          </a:ln>
          <a:effectLst/>
        </p:spPr>
        <p:txBody>
          <a:bodyPr wrap="none" anchor="ctr"/>
          <a:lstStyle/>
          <a:p>
            <a:pPr algn="ctr"/>
            <a:endParaRPr lang="en-US" dirty="0"/>
          </a:p>
          <a:p>
            <a:pPr algn="ctr"/>
            <a:r>
              <a:rPr lang="en-US" dirty="0">
                <a:solidFill>
                  <a:schemeClr val="bg1"/>
                </a:solidFill>
              </a:rPr>
              <a:t>Social &amp;</a:t>
            </a:r>
          </a:p>
          <a:p>
            <a:pPr algn="ctr"/>
            <a:r>
              <a:rPr lang="en-US" dirty="0">
                <a:solidFill>
                  <a:schemeClr val="bg1"/>
                </a:solidFill>
              </a:rPr>
              <a:t>Eco. Assets</a:t>
            </a:r>
          </a:p>
          <a:p>
            <a:pPr algn="ctr"/>
            <a:r>
              <a:rPr lang="en-US" dirty="0">
                <a:solidFill>
                  <a:schemeClr val="bg1"/>
                </a:solidFill>
              </a:rPr>
              <a:t>Costs</a:t>
            </a:r>
          </a:p>
          <a:p>
            <a:pPr algn="ctr"/>
            <a:r>
              <a:rPr lang="en-US" dirty="0">
                <a:solidFill>
                  <a:schemeClr val="bg1"/>
                </a:solidFill>
              </a:rPr>
              <a:t>Hazards</a:t>
            </a:r>
          </a:p>
          <a:p>
            <a:pPr algn="ctr"/>
            <a:r>
              <a:rPr lang="en-US" dirty="0">
                <a:solidFill>
                  <a:schemeClr val="bg1"/>
                </a:solidFill>
              </a:rPr>
              <a:t>Stressors</a:t>
            </a:r>
          </a:p>
          <a:p>
            <a:pPr algn="ctr"/>
            <a:endParaRPr lang="en-US" dirty="0">
              <a:solidFill>
                <a:schemeClr val="bg1"/>
              </a:solidFill>
            </a:endParaRPr>
          </a:p>
        </p:txBody>
      </p:sp>
      <p:sp>
        <p:nvSpPr>
          <p:cNvPr id="23563" name="AutoShape 11"/>
          <p:cNvSpPr>
            <a:spLocks noChangeArrowheads="1"/>
          </p:cNvSpPr>
          <p:nvPr/>
        </p:nvSpPr>
        <p:spPr bwMode="auto">
          <a:xfrm>
            <a:off x="3505200" y="3581400"/>
            <a:ext cx="895350" cy="6858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sz="1400" dirty="0">
                <a:solidFill>
                  <a:srgbClr val="FFFF00"/>
                </a:solidFill>
              </a:rPr>
              <a:t>HOME</a:t>
            </a:r>
          </a:p>
          <a:p>
            <a:pPr algn="ctr"/>
            <a:r>
              <a:rPr lang="en-US" sz="1400" dirty="0">
                <a:solidFill>
                  <a:srgbClr val="FFFF00"/>
                </a:solidFill>
              </a:rPr>
              <a:t>G1&amp;G2</a:t>
            </a:r>
          </a:p>
        </p:txBody>
      </p:sp>
      <p:sp>
        <p:nvSpPr>
          <p:cNvPr id="23564" name="AutoShape 12"/>
          <p:cNvSpPr>
            <a:spLocks noChangeArrowheads="1"/>
          </p:cNvSpPr>
          <p:nvPr/>
        </p:nvSpPr>
        <p:spPr bwMode="auto">
          <a:xfrm>
            <a:off x="3505200" y="4953000"/>
            <a:ext cx="1524000" cy="1447800"/>
          </a:xfrm>
          <a:prstGeom prst="flowChartProcess">
            <a:avLst/>
          </a:prstGeom>
          <a:solidFill>
            <a:schemeClr val="accent1"/>
          </a:solidFill>
          <a:ln w="9525">
            <a:solidFill>
              <a:schemeClr val="tx1"/>
            </a:solidFill>
            <a:miter lim="800000"/>
            <a:headEnd/>
            <a:tailEnd/>
          </a:ln>
          <a:effectLst/>
        </p:spPr>
        <p:txBody>
          <a:bodyPr wrap="none" anchor="ctr"/>
          <a:lstStyle/>
          <a:p>
            <a:pPr algn="ctr"/>
            <a:endParaRPr lang="en-US" dirty="0"/>
          </a:p>
          <a:p>
            <a:pPr algn="ctr"/>
            <a:r>
              <a:rPr lang="en-US" dirty="0">
                <a:solidFill>
                  <a:schemeClr val="bg1"/>
                </a:solidFill>
              </a:rPr>
              <a:t>Opportunities</a:t>
            </a:r>
          </a:p>
          <a:p>
            <a:pPr algn="ctr"/>
            <a:r>
              <a:rPr lang="en-US" dirty="0">
                <a:solidFill>
                  <a:schemeClr val="bg1"/>
                </a:solidFill>
              </a:rPr>
              <a:t>Networks</a:t>
            </a:r>
          </a:p>
          <a:p>
            <a:pPr algn="ctr"/>
            <a:r>
              <a:rPr lang="en-US" dirty="0">
                <a:solidFill>
                  <a:schemeClr val="bg1"/>
                </a:solidFill>
              </a:rPr>
              <a:t>Racism</a:t>
            </a:r>
          </a:p>
          <a:p>
            <a:pPr algn="ctr"/>
            <a:r>
              <a:rPr lang="en-US" dirty="0">
                <a:solidFill>
                  <a:schemeClr val="bg1"/>
                </a:solidFill>
              </a:rPr>
              <a:t>Community</a:t>
            </a:r>
          </a:p>
          <a:p>
            <a:pPr algn="ctr"/>
            <a:r>
              <a:rPr lang="en-US" dirty="0">
                <a:solidFill>
                  <a:schemeClr val="bg1"/>
                </a:solidFill>
              </a:rPr>
              <a:t>capacity</a:t>
            </a:r>
          </a:p>
          <a:p>
            <a:pPr algn="ctr"/>
            <a:endParaRPr lang="en-US" dirty="0"/>
          </a:p>
        </p:txBody>
      </p:sp>
      <p:sp>
        <p:nvSpPr>
          <p:cNvPr id="23565" name="AutoShape 13"/>
          <p:cNvSpPr>
            <a:spLocks noChangeArrowheads="1"/>
          </p:cNvSpPr>
          <p:nvPr/>
        </p:nvSpPr>
        <p:spPr bwMode="auto">
          <a:xfrm flipV="1">
            <a:off x="3886200" y="4343400"/>
            <a:ext cx="246063" cy="393700"/>
          </a:xfrm>
          <a:prstGeom prst="downArrow">
            <a:avLst>
              <a:gd name="adj1" fmla="val 50000"/>
              <a:gd name="adj2" fmla="val 40000"/>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566" name="AutoShape 14"/>
          <p:cNvSpPr>
            <a:spLocks noChangeArrowheads="1"/>
          </p:cNvSpPr>
          <p:nvPr/>
        </p:nvSpPr>
        <p:spPr bwMode="auto">
          <a:xfrm>
            <a:off x="3962400" y="3124200"/>
            <a:ext cx="182563" cy="411163"/>
          </a:xfrm>
          <a:prstGeom prst="downArrow">
            <a:avLst>
              <a:gd name="adj1" fmla="val 50000"/>
              <a:gd name="adj2" fmla="val 56304"/>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567" name="AutoShape 15"/>
          <p:cNvSpPr>
            <a:spLocks noChangeArrowheads="1"/>
          </p:cNvSpPr>
          <p:nvPr/>
        </p:nvSpPr>
        <p:spPr bwMode="auto">
          <a:xfrm>
            <a:off x="2362200" y="3657600"/>
            <a:ext cx="639763" cy="255588"/>
          </a:xfrm>
          <a:prstGeom prst="rightArrow">
            <a:avLst>
              <a:gd name="adj1" fmla="val 50000"/>
              <a:gd name="adj2" fmla="val 62578"/>
            </a:avLst>
          </a:prstGeom>
          <a:solidFill>
            <a:schemeClr val="accent1"/>
          </a:solidFill>
          <a:ln w="9525">
            <a:solidFill>
              <a:schemeClr val="tx1"/>
            </a:solidFill>
            <a:miter lim="800000"/>
            <a:headEnd/>
            <a:tailEnd/>
          </a:ln>
          <a:effectLst/>
        </p:spPr>
        <p:txBody>
          <a:bodyPr wrap="none" anchor="ctr"/>
          <a:lstStyle/>
          <a:p>
            <a:endParaRPr lang="en-US"/>
          </a:p>
        </p:txBody>
      </p:sp>
      <p:sp>
        <p:nvSpPr>
          <p:cNvPr id="23568" name="AutoShape 16"/>
          <p:cNvSpPr>
            <a:spLocks noChangeArrowheads="1"/>
          </p:cNvSpPr>
          <p:nvPr/>
        </p:nvSpPr>
        <p:spPr bwMode="auto">
          <a:xfrm>
            <a:off x="4724400" y="3733800"/>
            <a:ext cx="639763" cy="255588"/>
          </a:xfrm>
          <a:prstGeom prst="rightArrow">
            <a:avLst>
              <a:gd name="adj1" fmla="val 50000"/>
              <a:gd name="adj2" fmla="val 62578"/>
            </a:avLst>
          </a:prstGeom>
          <a:solidFill>
            <a:schemeClr val="accent1"/>
          </a:solidFill>
          <a:ln w="9525">
            <a:solidFill>
              <a:schemeClr val="tx1"/>
            </a:solidFill>
            <a:miter lim="800000"/>
            <a:headEnd/>
            <a:tailEnd/>
          </a:ln>
          <a:effectLst/>
        </p:spPr>
        <p:txBody>
          <a:bodyPr wrap="none" anchor="ctr"/>
          <a:lstStyle/>
          <a:p>
            <a:endParaRPr lang="en-US"/>
          </a:p>
        </p:txBody>
      </p:sp>
      <p:sp>
        <p:nvSpPr>
          <p:cNvPr id="23569" name="AutoShape 17"/>
          <p:cNvSpPr>
            <a:spLocks noChangeArrowheads="1"/>
          </p:cNvSpPr>
          <p:nvPr/>
        </p:nvSpPr>
        <p:spPr bwMode="auto">
          <a:xfrm>
            <a:off x="5486400" y="2895600"/>
            <a:ext cx="1600200" cy="19050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solidFill>
                  <a:srgbClr val="FFFF00"/>
                </a:solidFill>
              </a:rPr>
              <a:t>G1 &amp; G2</a:t>
            </a:r>
          </a:p>
          <a:p>
            <a:pPr algn="ctr"/>
            <a:r>
              <a:rPr lang="en-US" dirty="0">
                <a:solidFill>
                  <a:srgbClr val="FFFF00"/>
                </a:solidFill>
              </a:rPr>
              <a:t>Health</a:t>
            </a:r>
          </a:p>
          <a:p>
            <a:pPr algn="ctr"/>
            <a:r>
              <a:rPr lang="en-US" dirty="0">
                <a:solidFill>
                  <a:srgbClr val="FFFF00"/>
                </a:solidFill>
              </a:rPr>
              <a:t>Parenting</a:t>
            </a:r>
          </a:p>
          <a:p>
            <a:pPr algn="ctr"/>
            <a:r>
              <a:rPr lang="en-US" dirty="0">
                <a:solidFill>
                  <a:srgbClr val="FFFF00"/>
                </a:solidFill>
              </a:rPr>
              <a:t>Support</a:t>
            </a:r>
          </a:p>
          <a:p>
            <a:pPr algn="ctr"/>
            <a:r>
              <a:rPr lang="en-US" dirty="0">
                <a:solidFill>
                  <a:srgbClr val="FFFF00"/>
                </a:solidFill>
              </a:rPr>
              <a:t>G2 Assets</a:t>
            </a:r>
          </a:p>
          <a:p>
            <a:pPr algn="ctr"/>
            <a:r>
              <a:rPr lang="en-US" dirty="0">
                <a:solidFill>
                  <a:srgbClr val="FFFF00"/>
                </a:solidFill>
              </a:rPr>
              <a:t>G2 Education</a:t>
            </a:r>
          </a:p>
        </p:txBody>
      </p:sp>
      <p:sp>
        <p:nvSpPr>
          <p:cNvPr id="23570" name="AutoShape 18"/>
          <p:cNvSpPr>
            <a:spLocks noChangeArrowheads="1"/>
          </p:cNvSpPr>
          <p:nvPr/>
        </p:nvSpPr>
        <p:spPr bwMode="auto">
          <a:xfrm>
            <a:off x="7162800" y="3581400"/>
            <a:ext cx="547688" cy="255588"/>
          </a:xfrm>
          <a:prstGeom prst="rightArrow">
            <a:avLst>
              <a:gd name="adj1" fmla="val 50000"/>
              <a:gd name="adj2" fmla="val 53571"/>
            </a:avLst>
          </a:prstGeom>
          <a:solidFill>
            <a:schemeClr val="accent1"/>
          </a:solidFill>
          <a:ln w="9525">
            <a:solidFill>
              <a:schemeClr val="tx1"/>
            </a:solidFill>
            <a:miter lim="800000"/>
            <a:headEnd/>
            <a:tailEnd/>
          </a:ln>
          <a:effectLst/>
        </p:spPr>
        <p:txBody>
          <a:bodyPr wrap="none" anchor="ctr"/>
          <a:lstStyle/>
          <a:p>
            <a:endParaRPr lang="en-US"/>
          </a:p>
        </p:txBody>
      </p:sp>
      <p:sp>
        <p:nvSpPr>
          <p:cNvPr id="23571" name="AutoShape 19"/>
          <p:cNvSpPr>
            <a:spLocks noChangeArrowheads="1"/>
          </p:cNvSpPr>
          <p:nvPr/>
        </p:nvSpPr>
        <p:spPr bwMode="auto">
          <a:xfrm>
            <a:off x="6705600" y="990600"/>
            <a:ext cx="1627188" cy="1752600"/>
          </a:xfrm>
          <a:prstGeom prst="flowChartProcess">
            <a:avLst/>
          </a:prstGeom>
          <a:solidFill>
            <a:schemeClr val="accent1"/>
          </a:solidFill>
          <a:ln w="9525">
            <a:solidFill>
              <a:schemeClr val="tx1"/>
            </a:solidFill>
            <a:miter lim="800000"/>
            <a:headEnd/>
            <a:tailEnd/>
          </a:ln>
          <a:effectLst/>
        </p:spPr>
        <p:txBody>
          <a:bodyPr wrap="none" anchor="ctr"/>
          <a:lstStyle/>
          <a:p>
            <a:pPr algn="ctr"/>
            <a:endParaRPr lang="en-US" dirty="0"/>
          </a:p>
          <a:p>
            <a:pPr algn="ctr"/>
            <a:r>
              <a:rPr lang="en-US" dirty="0">
                <a:solidFill>
                  <a:schemeClr val="bg1"/>
                </a:solidFill>
              </a:rPr>
              <a:t>Social capital</a:t>
            </a:r>
          </a:p>
          <a:p>
            <a:pPr algn="ctr"/>
            <a:r>
              <a:rPr lang="en-US" dirty="0">
                <a:solidFill>
                  <a:schemeClr val="bg1"/>
                </a:solidFill>
              </a:rPr>
              <a:t>Property</a:t>
            </a:r>
          </a:p>
          <a:p>
            <a:pPr algn="ctr"/>
            <a:r>
              <a:rPr lang="en-US" dirty="0">
                <a:solidFill>
                  <a:schemeClr val="bg1"/>
                </a:solidFill>
              </a:rPr>
              <a:t>Other Assets</a:t>
            </a:r>
          </a:p>
          <a:p>
            <a:pPr algn="ctr"/>
            <a:r>
              <a:rPr lang="en-US" dirty="0">
                <a:solidFill>
                  <a:schemeClr val="bg1"/>
                </a:solidFill>
              </a:rPr>
              <a:t>Ethnicity</a:t>
            </a:r>
          </a:p>
          <a:p>
            <a:pPr algn="ctr"/>
            <a:r>
              <a:rPr lang="en-US" dirty="0">
                <a:solidFill>
                  <a:schemeClr val="bg1"/>
                </a:solidFill>
              </a:rPr>
              <a:t>Education</a:t>
            </a:r>
          </a:p>
          <a:p>
            <a:pPr algn="ctr"/>
            <a:r>
              <a:rPr lang="en-US" dirty="0">
                <a:solidFill>
                  <a:schemeClr val="bg1"/>
                </a:solidFill>
              </a:rPr>
              <a:t>Job</a:t>
            </a:r>
          </a:p>
          <a:p>
            <a:pPr algn="ctr"/>
            <a:endParaRPr lang="en-US" dirty="0">
              <a:solidFill>
                <a:schemeClr val="bg1"/>
              </a:solidFill>
            </a:endParaRPr>
          </a:p>
        </p:txBody>
      </p:sp>
      <p:sp>
        <p:nvSpPr>
          <p:cNvPr id="23572" name="AutoShape 20"/>
          <p:cNvSpPr>
            <a:spLocks noChangeArrowheads="1"/>
          </p:cNvSpPr>
          <p:nvPr/>
        </p:nvSpPr>
        <p:spPr bwMode="auto">
          <a:xfrm>
            <a:off x="7848600" y="3352800"/>
            <a:ext cx="914400" cy="6096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sz="1400" dirty="0">
                <a:solidFill>
                  <a:srgbClr val="FFFF00"/>
                </a:solidFill>
              </a:rPr>
              <a:t>HOME</a:t>
            </a:r>
          </a:p>
          <a:p>
            <a:pPr algn="ctr"/>
            <a:r>
              <a:rPr lang="en-US" sz="1400" dirty="0">
                <a:solidFill>
                  <a:srgbClr val="FFFF00"/>
                </a:solidFill>
              </a:rPr>
              <a:t>G2</a:t>
            </a:r>
          </a:p>
        </p:txBody>
      </p:sp>
      <p:sp>
        <p:nvSpPr>
          <p:cNvPr id="23573" name="AutoShape 21"/>
          <p:cNvSpPr>
            <a:spLocks noChangeArrowheads="1"/>
          </p:cNvSpPr>
          <p:nvPr/>
        </p:nvSpPr>
        <p:spPr bwMode="auto">
          <a:xfrm>
            <a:off x="7239000" y="4495800"/>
            <a:ext cx="1905000" cy="1719263"/>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solidFill>
                  <a:schemeClr val="bg1"/>
                </a:solidFill>
              </a:rPr>
              <a:t>Housing Market</a:t>
            </a:r>
          </a:p>
          <a:p>
            <a:pPr algn="ctr"/>
            <a:r>
              <a:rPr lang="en-US" dirty="0">
                <a:solidFill>
                  <a:schemeClr val="bg1"/>
                </a:solidFill>
              </a:rPr>
              <a:t> Segregation</a:t>
            </a:r>
          </a:p>
          <a:p>
            <a:pPr algn="ctr"/>
            <a:r>
              <a:rPr lang="en-US" dirty="0">
                <a:solidFill>
                  <a:schemeClr val="bg1"/>
                </a:solidFill>
              </a:rPr>
              <a:t>Ownership</a:t>
            </a:r>
          </a:p>
          <a:p>
            <a:pPr algn="ctr"/>
            <a:r>
              <a:rPr lang="en-US" dirty="0">
                <a:solidFill>
                  <a:schemeClr val="bg1"/>
                </a:solidFill>
              </a:rPr>
              <a:t>options</a:t>
            </a:r>
          </a:p>
          <a:p>
            <a:pPr algn="ctr"/>
            <a:r>
              <a:rPr lang="en-US" dirty="0">
                <a:solidFill>
                  <a:schemeClr val="bg1"/>
                </a:solidFill>
              </a:rPr>
              <a:t>Housing Policy</a:t>
            </a:r>
          </a:p>
          <a:p>
            <a:pPr algn="ctr"/>
            <a:r>
              <a:rPr lang="en-US" dirty="0">
                <a:solidFill>
                  <a:schemeClr val="bg1"/>
                </a:solidFill>
              </a:rPr>
              <a:t>Social Networks</a:t>
            </a:r>
          </a:p>
        </p:txBody>
      </p:sp>
      <p:sp>
        <p:nvSpPr>
          <p:cNvPr id="23574" name="AutoShape 22"/>
          <p:cNvSpPr>
            <a:spLocks noChangeArrowheads="1"/>
          </p:cNvSpPr>
          <p:nvPr/>
        </p:nvSpPr>
        <p:spPr bwMode="auto">
          <a:xfrm flipV="1">
            <a:off x="8077200" y="4038600"/>
            <a:ext cx="246063" cy="393700"/>
          </a:xfrm>
          <a:prstGeom prst="downArrow">
            <a:avLst>
              <a:gd name="adj1" fmla="val 50000"/>
              <a:gd name="adj2" fmla="val 40000"/>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575" name="AutoShape 23"/>
          <p:cNvSpPr>
            <a:spLocks noChangeArrowheads="1"/>
          </p:cNvSpPr>
          <p:nvPr/>
        </p:nvSpPr>
        <p:spPr bwMode="auto">
          <a:xfrm>
            <a:off x="7924800" y="2895600"/>
            <a:ext cx="182563" cy="411163"/>
          </a:xfrm>
          <a:prstGeom prst="downArrow">
            <a:avLst>
              <a:gd name="adj1" fmla="val 50000"/>
              <a:gd name="adj2" fmla="val 56304"/>
            </a:avLst>
          </a:prstGeom>
          <a:solidFill>
            <a:schemeClr val="accent1"/>
          </a:solidFill>
          <a:ln w="9525">
            <a:solidFill>
              <a:schemeClr val="tx1"/>
            </a:solidFill>
            <a:miter lim="800000"/>
            <a:headEnd/>
            <a:tailEnd/>
          </a:ln>
          <a:effectLst/>
        </p:spPr>
        <p:txBody>
          <a:bodyPr vert="eaVert" wrap="none" anchor="ct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57200" y="274638"/>
            <a:ext cx="8229600" cy="850900"/>
          </a:xfrm>
        </p:spPr>
        <p:txBody>
          <a:bodyPr/>
          <a:lstStyle/>
          <a:p>
            <a:r>
              <a:rPr lang="en-US" b="1" dirty="0">
                <a:solidFill>
                  <a:srgbClr val="FFFF00"/>
                </a:solidFill>
              </a:rPr>
              <a:t>Homeownership and Wealth</a:t>
            </a:r>
            <a:r>
              <a:rPr lang="en-US" b="1" dirty="0">
                <a:solidFill>
                  <a:schemeClr val="tx1"/>
                </a:solidFill>
              </a:rPr>
              <a:t>*</a:t>
            </a:r>
          </a:p>
        </p:txBody>
      </p:sp>
      <p:sp>
        <p:nvSpPr>
          <p:cNvPr id="124931" name="Rectangle 3"/>
          <p:cNvSpPr>
            <a:spLocks noGrp="1" noChangeArrowheads="1"/>
          </p:cNvSpPr>
          <p:nvPr>
            <p:ph idx="1"/>
          </p:nvPr>
        </p:nvSpPr>
        <p:spPr>
          <a:xfrm>
            <a:off x="457200" y="1600200"/>
            <a:ext cx="8229600" cy="4133850"/>
          </a:xfrm>
        </p:spPr>
        <p:txBody>
          <a:bodyPr/>
          <a:lstStyle/>
          <a:p>
            <a:pPr>
              <a:lnSpc>
                <a:spcPct val="90000"/>
              </a:lnSpc>
            </a:pPr>
            <a:r>
              <a:rPr lang="en-US" sz="2800" dirty="0">
                <a:solidFill>
                  <a:schemeClr val="bg1"/>
                </a:solidFill>
              </a:rPr>
              <a:t>For all Americans, homes rank first as contributor to wealth .</a:t>
            </a:r>
          </a:p>
          <a:p>
            <a:pPr>
              <a:lnSpc>
                <a:spcPct val="90000"/>
              </a:lnSpc>
            </a:pPr>
            <a:r>
              <a:rPr lang="en-US" sz="2800" dirty="0">
                <a:solidFill>
                  <a:schemeClr val="bg1"/>
                </a:solidFill>
              </a:rPr>
              <a:t>Constituted 27% of  all U.S. wealth in 2001.</a:t>
            </a:r>
          </a:p>
          <a:p>
            <a:pPr>
              <a:lnSpc>
                <a:spcPct val="90000"/>
              </a:lnSpc>
            </a:pPr>
            <a:r>
              <a:rPr lang="en-US" sz="2800" dirty="0">
                <a:solidFill>
                  <a:schemeClr val="bg1"/>
                </a:solidFill>
              </a:rPr>
              <a:t>Ratio of wealth for homeowners to non-owners is 36:1.</a:t>
            </a:r>
          </a:p>
          <a:p>
            <a:pPr>
              <a:lnSpc>
                <a:spcPct val="90000"/>
              </a:lnSpc>
            </a:pPr>
            <a:r>
              <a:rPr lang="en-US" sz="2800" dirty="0">
                <a:solidFill>
                  <a:schemeClr val="bg1"/>
                </a:solidFill>
              </a:rPr>
              <a:t> For those with incomes under $20,000, the ratio is 81:1.</a:t>
            </a:r>
          </a:p>
          <a:p>
            <a:pPr>
              <a:lnSpc>
                <a:spcPct val="90000"/>
              </a:lnSpc>
            </a:pPr>
            <a:r>
              <a:rPr lang="en-US" sz="2800" dirty="0">
                <a:solidFill>
                  <a:schemeClr val="bg1"/>
                </a:solidFill>
              </a:rPr>
              <a:t>Housing wealth more evenly distributed across income spectrum and races than stock </a:t>
            </a:r>
            <a:r>
              <a:rPr lang="en-US" sz="2800" dirty="0"/>
              <a:t>wealth.</a:t>
            </a:r>
          </a:p>
        </p:txBody>
      </p:sp>
      <p:sp>
        <p:nvSpPr>
          <p:cNvPr id="124932" name="Text Box 4"/>
          <p:cNvSpPr txBox="1">
            <a:spLocks noChangeArrowheads="1"/>
          </p:cNvSpPr>
          <p:nvPr/>
        </p:nvSpPr>
        <p:spPr bwMode="auto">
          <a:xfrm>
            <a:off x="1130300" y="6154738"/>
            <a:ext cx="7113588" cy="523220"/>
          </a:xfrm>
          <a:prstGeom prst="rect">
            <a:avLst/>
          </a:prstGeom>
          <a:noFill/>
          <a:ln w="9525">
            <a:noFill/>
            <a:miter lim="800000"/>
            <a:headEnd/>
            <a:tailEnd/>
          </a:ln>
          <a:effectLst/>
        </p:spPr>
        <p:txBody>
          <a:bodyPr>
            <a:spAutoFit/>
          </a:bodyPr>
          <a:lstStyle/>
          <a:p>
            <a:pPr eaLnBrk="1" hangingPunct="1">
              <a:spcBef>
                <a:spcPct val="50000"/>
              </a:spcBef>
            </a:pPr>
            <a:r>
              <a:rPr lang="en-US" sz="1400" dirty="0">
                <a:solidFill>
                  <a:schemeClr val="bg1"/>
                </a:solidFill>
              </a:rPr>
              <a:t>Di, Z.X (2005) Does Housing Wealth Contribute to or Temper the Widening Wealth Gap in America? </a:t>
            </a:r>
            <a:r>
              <a:rPr lang="en-US" sz="1400" i="1" dirty="0">
                <a:solidFill>
                  <a:schemeClr val="bg1"/>
                </a:solidFill>
              </a:rPr>
              <a:t>Housing Policy Debate</a:t>
            </a:r>
            <a:r>
              <a:rPr lang="en-US" sz="1400" dirty="0">
                <a:solidFill>
                  <a:schemeClr val="bg1"/>
                </a:solidFill>
              </a:rPr>
              <a:t>, 16:281-296.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533400"/>
          </a:xfrm>
        </p:spPr>
        <p:txBody>
          <a:bodyPr>
            <a:normAutofit fontScale="90000"/>
          </a:bodyPr>
          <a:lstStyle/>
          <a:p>
            <a:r>
              <a:rPr lang="en-US" dirty="0" smtClean="0">
                <a:solidFill>
                  <a:srgbClr val="FFFF00"/>
                </a:solidFill>
              </a:rPr>
              <a:t>Housing Affordability 2009</a:t>
            </a:r>
            <a:endParaRPr lang="en-US" dirty="0">
              <a:solidFill>
                <a:srgbClr val="FFFF00"/>
              </a:solidFill>
            </a:endParaRPr>
          </a:p>
        </p:txBody>
      </p:sp>
      <p:sp>
        <p:nvSpPr>
          <p:cNvPr id="3" name="Content Placeholder 2"/>
          <p:cNvSpPr>
            <a:spLocks noGrp="1"/>
          </p:cNvSpPr>
          <p:nvPr>
            <p:ph idx="1"/>
          </p:nvPr>
        </p:nvSpPr>
        <p:spPr>
          <a:xfrm>
            <a:off x="381000" y="609600"/>
            <a:ext cx="8229600" cy="5638800"/>
          </a:xfrm>
        </p:spPr>
        <p:txBody>
          <a:bodyPr>
            <a:noAutofit/>
          </a:bodyPr>
          <a:lstStyle/>
          <a:p>
            <a:pPr>
              <a:buNone/>
            </a:pPr>
            <a:r>
              <a:rPr lang="en-US" sz="2500" dirty="0" smtClean="0">
                <a:solidFill>
                  <a:schemeClr val="bg1"/>
                </a:solidFill>
              </a:rPr>
              <a:t>• # households paying more than 1/2 their incomes for housing jumped from 13.8 million in 2001 to 17.9 million in 2007.</a:t>
            </a:r>
          </a:p>
          <a:p>
            <a:pPr>
              <a:buNone/>
            </a:pPr>
            <a:r>
              <a:rPr lang="en-US" sz="2500" dirty="0" smtClean="0">
                <a:solidFill>
                  <a:schemeClr val="bg1"/>
                </a:solidFill>
              </a:rPr>
              <a:t>• In 2007, nearly ¾ of severely cost-burdened households had low incomes</a:t>
            </a:r>
          </a:p>
          <a:p>
            <a:r>
              <a:rPr lang="en-US" sz="2500" dirty="0" smtClean="0">
                <a:solidFill>
                  <a:schemeClr val="bg1"/>
                </a:solidFill>
              </a:rPr>
              <a:t> 51 % of low-income renters and 43%  of low-income owners paid more than ½  their incomes for housing.</a:t>
            </a:r>
          </a:p>
          <a:p>
            <a:pPr>
              <a:buNone/>
            </a:pPr>
            <a:r>
              <a:rPr lang="en-US" sz="2500" dirty="0" smtClean="0">
                <a:solidFill>
                  <a:schemeClr val="bg1"/>
                </a:solidFill>
              </a:rPr>
              <a:t>• Even if age- and race-specific cost burden shares return to 2000 levels by 2015, 16.2 million household would still be severely housing cost burdened in that year.</a:t>
            </a:r>
          </a:p>
          <a:p>
            <a:pPr>
              <a:buNone/>
            </a:pPr>
            <a:r>
              <a:rPr lang="en-US" sz="2500" dirty="0" smtClean="0">
                <a:solidFill>
                  <a:schemeClr val="bg1"/>
                </a:solidFill>
              </a:rPr>
              <a:t>• Nearly ½  of working-age households with incomes between one and two times the federal minimum wage full-time equivalent spent more than half of their incomes on housing in 2007.</a:t>
            </a:r>
            <a:endParaRPr lang="en-US" sz="25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914400"/>
          </a:xfrm>
        </p:spPr>
        <p:txBody>
          <a:bodyPr>
            <a:normAutofit/>
          </a:bodyPr>
          <a:lstStyle/>
          <a:p>
            <a:r>
              <a:rPr lang="en-US" sz="4000" dirty="0" smtClean="0">
                <a:solidFill>
                  <a:srgbClr val="FFFF00"/>
                </a:solidFill>
              </a:rPr>
              <a:t>Housing Affordability 2009</a:t>
            </a:r>
            <a:endParaRPr lang="en-US" sz="4000" dirty="0"/>
          </a:p>
        </p:txBody>
      </p:sp>
      <p:sp>
        <p:nvSpPr>
          <p:cNvPr id="3" name="Content Placeholder 2"/>
          <p:cNvSpPr>
            <a:spLocks noGrp="1"/>
          </p:cNvSpPr>
          <p:nvPr>
            <p:ph idx="1"/>
          </p:nvPr>
        </p:nvSpPr>
        <p:spPr>
          <a:xfrm>
            <a:off x="457200" y="533400"/>
            <a:ext cx="8229600" cy="6324600"/>
          </a:xfrm>
        </p:spPr>
        <p:txBody>
          <a:bodyPr>
            <a:noAutofit/>
          </a:bodyPr>
          <a:lstStyle/>
          <a:p>
            <a:r>
              <a:rPr lang="en-US" sz="2500" dirty="0" smtClean="0">
                <a:solidFill>
                  <a:schemeClr val="bg1"/>
                </a:solidFill>
              </a:rPr>
              <a:t>No household earning the equivalent of the full-time minimum wage ($11,500) can afford a modest 2 bedroom  apartment at the federal fair market rent anywhere in the US.</a:t>
            </a:r>
          </a:p>
          <a:p>
            <a:pPr>
              <a:buNone/>
            </a:pPr>
            <a:r>
              <a:rPr lang="en-US" sz="2500" dirty="0" smtClean="0">
                <a:solidFill>
                  <a:schemeClr val="bg1"/>
                </a:solidFill>
              </a:rPr>
              <a:t>•  Bottom 25 % devoting more than half their incomes to housing on average spent $123 less each month on food, $86 less on healthcare, and $20 less on clothing than bottom quartile households that were paying less than 30 percent of income for housing. These households had about $485  a month available for all other expenses after paying for housing.</a:t>
            </a:r>
          </a:p>
          <a:p>
            <a:pPr>
              <a:buNone/>
            </a:pPr>
            <a:r>
              <a:rPr lang="en-US" sz="2500" dirty="0" smtClean="0">
                <a:solidFill>
                  <a:schemeClr val="bg1"/>
                </a:solidFill>
              </a:rPr>
              <a:t>• Even before the recession began, the share of minority homeowners with equity cushions of less than 5 % of the home’s value was twice as high as that of whites (6.9 % versus 3.4 %).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Racial and SES differences in Appreciation</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bg1"/>
                </a:solidFill>
              </a:rPr>
              <a:t>Many studies find lower price appreciation for African Americans or in Census Tracts with increasing minority ownership</a:t>
            </a:r>
          </a:p>
          <a:p>
            <a:r>
              <a:rPr lang="en-US" dirty="0" smtClean="0">
                <a:solidFill>
                  <a:schemeClr val="bg1"/>
                </a:solidFill>
              </a:rPr>
              <a:t>Low income owners return to renting at high rates</a:t>
            </a:r>
          </a:p>
          <a:p>
            <a:r>
              <a:rPr lang="en-US" dirty="0" smtClean="0">
                <a:solidFill>
                  <a:schemeClr val="bg1"/>
                </a:solidFill>
              </a:rPr>
              <a:t>Appreciation of low cost homes very variable</a:t>
            </a:r>
          </a:p>
          <a:p>
            <a:r>
              <a:rPr lang="en-US" dirty="0" smtClean="0">
                <a:solidFill>
                  <a:schemeClr val="bg1"/>
                </a:solidFill>
              </a:rPr>
              <a:t>Interest deduction not as valuable to low SES</a:t>
            </a:r>
          </a:p>
          <a:p>
            <a:r>
              <a:rPr lang="en-US" dirty="0" smtClean="0">
                <a:solidFill>
                  <a:schemeClr val="bg1"/>
                </a:solidFill>
              </a:rPr>
              <a:t>Hi cost loans can wipe out equity and promote loss of home, return to renting</a:t>
            </a:r>
            <a:endParaRPr lang="en-US"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533400" y="0"/>
            <a:ext cx="8229600" cy="1249363"/>
          </a:xfrm>
          <a:ln>
            <a:solidFill>
              <a:srgbClr val="FFFF00"/>
            </a:solidFill>
          </a:ln>
        </p:spPr>
        <p:txBody>
          <a:bodyPr>
            <a:normAutofit fontScale="90000"/>
          </a:bodyPr>
          <a:lstStyle/>
          <a:p>
            <a:r>
              <a:rPr lang="en-US" sz="4000" b="1" dirty="0">
                <a:solidFill>
                  <a:srgbClr val="FFFF00"/>
                </a:solidFill>
              </a:rPr>
              <a:t>Common Barriers to Homeownership</a:t>
            </a:r>
            <a:r>
              <a:rPr lang="en-US" sz="4000" b="1" dirty="0"/>
              <a:t>*</a:t>
            </a:r>
          </a:p>
        </p:txBody>
      </p:sp>
      <p:pic>
        <p:nvPicPr>
          <p:cNvPr id="126979" name="Picture 3"/>
          <p:cNvPicPr>
            <a:picLocks noGrp="1" noChangeAspect="1" noChangeArrowheads="1"/>
          </p:cNvPicPr>
          <p:nvPr>
            <p:ph idx="1"/>
          </p:nvPr>
        </p:nvPicPr>
        <p:blipFill>
          <a:blip r:embed="rId3" cstate="print"/>
          <a:srcRect/>
          <a:stretch>
            <a:fillRect/>
          </a:stretch>
        </p:blipFill>
        <p:spPr>
          <a:xfrm>
            <a:off x="990600" y="1447800"/>
            <a:ext cx="7145338" cy="4464050"/>
          </a:xfrm>
          <a:noFill/>
          <a:ln>
            <a:solidFill>
              <a:srgbClr val="FFFF00"/>
            </a:solidFill>
          </a:ln>
        </p:spPr>
      </p:pic>
      <p:sp>
        <p:nvSpPr>
          <p:cNvPr id="126980" name="Text Box 4"/>
          <p:cNvSpPr txBox="1">
            <a:spLocks noChangeArrowheads="1"/>
          </p:cNvSpPr>
          <p:nvPr/>
        </p:nvSpPr>
        <p:spPr bwMode="auto">
          <a:xfrm>
            <a:off x="457200" y="6135688"/>
            <a:ext cx="8153400" cy="523220"/>
          </a:xfrm>
          <a:prstGeom prst="rect">
            <a:avLst/>
          </a:prstGeom>
          <a:noFill/>
          <a:ln w="9525">
            <a:noFill/>
            <a:miter lim="800000"/>
            <a:headEnd/>
            <a:tailEnd/>
          </a:ln>
          <a:effectLst/>
        </p:spPr>
        <p:txBody>
          <a:bodyPr>
            <a:spAutoFit/>
          </a:bodyPr>
          <a:lstStyle/>
          <a:p>
            <a:r>
              <a:rPr lang="en-US" sz="1400" dirty="0">
                <a:solidFill>
                  <a:srgbClr val="FFFF00"/>
                </a:solidFill>
              </a:rPr>
              <a:t>Saegert, Justa &amp; Winkel (2005) survey in 2004 of 15 U.S. communities, 759 respondents, 68% homeowners, 65% minority, median income ~$30,000.</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609600"/>
            <a:ext cx="9144000" cy="1143000"/>
          </a:xfrm>
        </p:spPr>
        <p:txBody>
          <a:bodyPr/>
          <a:lstStyle/>
          <a:p>
            <a:r>
              <a:rPr lang="en-US" dirty="0">
                <a:solidFill>
                  <a:srgbClr val="FFFF00"/>
                </a:solidFill>
              </a:rPr>
              <a:t>Our Study and the Context of the Crisis</a:t>
            </a:r>
            <a:r>
              <a:rPr lang="en-US" sz="5400" dirty="0">
                <a:solidFill>
                  <a:srgbClr val="FFFF00"/>
                </a:solidFill>
              </a:rPr>
              <a:t> </a:t>
            </a:r>
          </a:p>
        </p:txBody>
      </p:sp>
      <p:sp>
        <p:nvSpPr>
          <p:cNvPr id="4099" name="Rectangle 3"/>
          <p:cNvSpPr>
            <a:spLocks noGrp="1" noChangeArrowheads="1"/>
          </p:cNvSpPr>
          <p:nvPr>
            <p:ph type="body" idx="1"/>
          </p:nvPr>
        </p:nvSpPr>
        <p:spPr/>
        <p:txBody>
          <a:bodyPr/>
          <a:lstStyle/>
          <a:p>
            <a:pPr>
              <a:lnSpc>
                <a:spcPct val="90000"/>
              </a:lnSpc>
            </a:pPr>
            <a:r>
              <a:rPr lang="en-US" sz="2800" dirty="0">
                <a:solidFill>
                  <a:schemeClr val="bg1"/>
                </a:solidFill>
              </a:rPr>
              <a:t>Summer of 2006</a:t>
            </a:r>
          </a:p>
          <a:p>
            <a:pPr>
              <a:lnSpc>
                <a:spcPct val="90000"/>
              </a:lnSpc>
            </a:pPr>
            <a:r>
              <a:rPr lang="en-US" sz="2800" dirty="0">
                <a:solidFill>
                  <a:schemeClr val="bg1"/>
                </a:solidFill>
              </a:rPr>
              <a:t>Segmented focus groups</a:t>
            </a:r>
          </a:p>
          <a:p>
            <a:pPr lvl="1">
              <a:lnSpc>
                <a:spcPct val="90000"/>
              </a:lnSpc>
            </a:pPr>
            <a:r>
              <a:rPr lang="en-US" sz="2400" dirty="0">
                <a:solidFill>
                  <a:schemeClr val="bg1"/>
                </a:solidFill>
              </a:rPr>
              <a:t>9 groups with 88 homeowners</a:t>
            </a:r>
          </a:p>
          <a:p>
            <a:pPr>
              <a:lnSpc>
                <a:spcPct val="90000"/>
              </a:lnSpc>
            </a:pPr>
            <a:r>
              <a:rPr lang="en-US" sz="2800" dirty="0">
                <a:solidFill>
                  <a:schemeClr val="bg1"/>
                </a:solidFill>
              </a:rPr>
              <a:t>Questionnaire</a:t>
            </a:r>
          </a:p>
          <a:p>
            <a:pPr>
              <a:lnSpc>
                <a:spcPct val="90000"/>
              </a:lnSpc>
            </a:pPr>
            <a:r>
              <a:rPr lang="en-US" sz="2800" dirty="0">
                <a:solidFill>
                  <a:schemeClr val="bg1"/>
                </a:solidFill>
              </a:rPr>
              <a:t>Video messages</a:t>
            </a:r>
          </a:p>
          <a:p>
            <a:pPr>
              <a:lnSpc>
                <a:spcPct val="90000"/>
              </a:lnSpc>
            </a:pPr>
            <a:r>
              <a:rPr lang="en-US" sz="2800" dirty="0">
                <a:solidFill>
                  <a:schemeClr val="bg1"/>
                </a:solidFill>
              </a:rPr>
              <a:t>Sites included: </a:t>
            </a:r>
          </a:p>
          <a:p>
            <a:pPr lvl="1">
              <a:lnSpc>
                <a:spcPct val="90000"/>
              </a:lnSpc>
            </a:pPr>
            <a:r>
              <a:rPr lang="en-US" sz="1800" dirty="0">
                <a:solidFill>
                  <a:schemeClr val="bg1"/>
                </a:solidFill>
              </a:rPr>
              <a:t>Waco, TX</a:t>
            </a:r>
          </a:p>
          <a:p>
            <a:pPr lvl="1">
              <a:lnSpc>
                <a:spcPct val="90000"/>
              </a:lnSpc>
            </a:pPr>
            <a:r>
              <a:rPr lang="en-US" sz="1800" dirty="0">
                <a:solidFill>
                  <a:schemeClr val="bg1"/>
                </a:solidFill>
              </a:rPr>
              <a:t>Hamilton, OH</a:t>
            </a:r>
          </a:p>
          <a:p>
            <a:pPr lvl="1">
              <a:lnSpc>
                <a:spcPct val="90000"/>
              </a:lnSpc>
            </a:pPr>
            <a:r>
              <a:rPr lang="en-US" sz="1800" dirty="0">
                <a:solidFill>
                  <a:schemeClr val="bg1"/>
                </a:solidFill>
              </a:rPr>
              <a:t>Duluth, GA</a:t>
            </a:r>
          </a:p>
          <a:p>
            <a:pPr lvl="1">
              <a:lnSpc>
                <a:spcPct val="90000"/>
              </a:lnSpc>
            </a:pPr>
            <a:r>
              <a:rPr lang="en-US" sz="1800" dirty="0">
                <a:solidFill>
                  <a:schemeClr val="bg1"/>
                </a:solidFill>
              </a:rPr>
              <a:t>St. Louis, MO</a:t>
            </a:r>
          </a:p>
          <a:p>
            <a:pPr lvl="1">
              <a:lnSpc>
                <a:spcPct val="90000"/>
              </a:lnSpc>
            </a:pPr>
            <a:r>
              <a:rPr lang="en-US" sz="1800" dirty="0">
                <a:solidFill>
                  <a:schemeClr val="bg1"/>
                </a:solidFill>
              </a:rPr>
              <a:t>New York City, NY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228600"/>
            <a:ext cx="7772400" cy="990600"/>
          </a:xfrm>
        </p:spPr>
        <p:txBody>
          <a:bodyPr/>
          <a:lstStyle/>
          <a:p>
            <a:r>
              <a:rPr lang="en-US" dirty="0">
                <a:solidFill>
                  <a:srgbClr val="FFFF00"/>
                </a:solidFill>
              </a:rPr>
              <a:t>Individual Responsibility</a:t>
            </a:r>
          </a:p>
        </p:txBody>
      </p:sp>
      <p:sp>
        <p:nvSpPr>
          <p:cNvPr id="6147" name="Rectangle 3"/>
          <p:cNvSpPr>
            <a:spLocks noGrp="1" noChangeArrowheads="1"/>
          </p:cNvSpPr>
          <p:nvPr>
            <p:ph type="body" idx="1"/>
          </p:nvPr>
        </p:nvSpPr>
        <p:spPr>
          <a:xfrm>
            <a:off x="685800" y="1447800"/>
            <a:ext cx="7772400" cy="5105400"/>
          </a:xfrm>
        </p:spPr>
        <p:txBody>
          <a:bodyPr/>
          <a:lstStyle/>
          <a:p>
            <a:endParaRPr lang="en-US" dirty="0"/>
          </a:p>
          <a:p>
            <a:pPr>
              <a:buFontTx/>
              <a:buNone/>
            </a:pPr>
            <a:r>
              <a:rPr lang="en-US" dirty="0"/>
              <a:t>	</a:t>
            </a:r>
            <a:r>
              <a:rPr lang="en-US" dirty="0">
                <a:solidFill>
                  <a:schemeClr val="bg1"/>
                </a:solidFill>
              </a:rPr>
              <a:t>Homeowners organize their lives around meeting their bills</a:t>
            </a:r>
          </a:p>
          <a:p>
            <a:pPr>
              <a:buFontTx/>
              <a:buNone/>
            </a:pPr>
            <a:endParaRPr lang="en-US" dirty="0">
              <a:solidFill>
                <a:schemeClr val="bg1"/>
              </a:solidFill>
            </a:endParaRPr>
          </a:p>
          <a:p>
            <a:pPr>
              <a:buFontTx/>
              <a:buNone/>
            </a:pPr>
            <a:r>
              <a:rPr lang="en-US" i="1" dirty="0">
                <a:solidFill>
                  <a:schemeClr val="bg1"/>
                </a:solidFill>
              </a:rPr>
              <a:t>	“It’s very easy, you get behind, so you have to truly stay focused and prioritize exactly what you need to do, and do it.”</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09600" y="228600"/>
            <a:ext cx="7848600" cy="1828800"/>
          </a:xfrm>
        </p:spPr>
        <p:txBody>
          <a:bodyPr/>
          <a:lstStyle/>
          <a:p>
            <a:r>
              <a:rPr lang="en-US" sz="4000" i="1" dirty="0"/>
              <a:t>“</a:t>
            </a:r>
            <a:r>
              <a:rPr lang="en-US" sz="3200" i="1" dirty="0">
                <a:solidFill>
                  <a:srgbClr val="FFFF00"/>
                </a:solidFill>
              </a:rPr>
              <a:t>My story’s just like hers, except”</a:t>
            </a:r>
            <a:r>
              <a:rPr lang="en-US" sz="3200" dirty="0">
                <a:solidFill>
                  <a:srgbClr val="FFFF00"/>
                </a:solidFill>
              </a:rPr>
              <a:t> </a:t>
            </a:r>
            <a:br>
              <a:rPr lang="en-US" sz="3200" dirty="0">
                <a:solidFill>
                  <a:srgbClr val="FFFF00"/>
                </a:solidFill>
              </a:rPr>
            </a:br>
            <a:endParaRPr lang="en-US" sz="4000" dirty="0">
              <a:solidFill>
                <a:srgbClr val="FFFF00"/>
              </a:solidFill>
            </a:endParaRPr>
          </a:p>
        </p:txBody>
      </p:sp>
      <p:sp>
        <p:nvSpPr>
          <p:cNvPr id="15363" name="Rectangle 3"/>
          <p:cNvSpPr>
            <a:spLocks noGrp="1" noChangeArrowheads="1"/>
          </p:cNvSpPr>
          <p:nvPr>
            <p:ph type="body" idx="1"/>
          </p:nvPr>
        </p:nvSpPr>
        <p:spPr>
          <a:xfrm>
            <a:off x="685800" y="1905000"/>
            <a:ext cx="7772400" cy="4648200"/>
          </a:xfrm>
        </p:spPr>
        <p:txBody>
          <a:bodyPr/>
          <a:lstStyle/>
          <a:p>
            <a:pPr>
              <a:lnSpc>
                <a:spcPct val="90000"/>
              </a:lnSpc>
            </a:pPr>
            <a:r>
              <a:rPr lang="en-US" sz="2800" dirty="0">
                <a:solidFill>
                  <a:schemeClr val="bg1"/>
                </a:solidFill>
              </a:rPr>
              <a:t>Bodies fail, jobs disappear, hours are cut back, their family members need financial and practical assistance </a:t>
            </a:r>
          </a:p>
          <a:p>
            <a:pPr>
              <a:lnSpc>
                <a:spcPct val="90000"/>
              </a:lnSpc>
            </a:pPr>
            <a:r>
              <a:rPr lang="en-US" sz="2800" dirty="0">
                <a:solidFill>
                  <a:schemeClr val="bg1"/>
                </a:solidFill>
              </a:rPr>
              <a:t>Low-income homeowners pile up unavoidable debt meeting crises and lose income because they are unemployed or underemployed</a:t>
            </a:r>
          </a:p>
          <a:p>
            <a:pPr>
              <a:lnSpc>
                <a:spcPct val="90000"/>
              </a:lnSpc>
            </a:pPr>
            <a:r>
              <a:rPr lang="en-US" sz="2800" dirty="0">
                <a:solidFill>
                  <a:schemeClr val="bg1"/>
                </a:solidFill>
              </a:rPr>
              <a:t>They usually have the MOST resources in their network, so they can’t get help when they need it.</a:t>
            </a:r>
          </a:p>
          <a:p>
            <a:pPr>
              <a:lnSpc>
                <a:spcPct val="90000"/>
              </a:lnSpc>
              <a:buFontTx/>
              <a:buNone/>
            </a:pP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228600"/>
            <a:ext cx="7772400" cy="228600"/>
          </a:xfrm>
        </p:spPr>
        <p:txBody>
          <a:bodyPr>
            <a:normAutofit fontScale="90000"/>
          </a:bodyPr>
          <a:lstStyle/>
          <a:p>
            <a:endParaRPr lang="en-US" dirty="0">
              <a:solidFill>
                <a:srgbClr val="FFFF00"/>
              </a:solidFill>
            </a:endParaRPr>
          </a:p>
        </p:txBody>
      </p:sp>
      <p:sp>
        <p:nvSpPr>
          <p:cNvPr id="7172" name="Rectangle 4"/>
          <p:cNvSpPr>
            <a:spLocks noGrp="1" noChangeArrowheads="1"/>
          </p:cNvSpPr>
          <p:nvPr>
            <p:ph type="body" idx="1"/>
          </p:nvPr>
        </p:nvSpPr>
        <p:spPr>
          <a:xfrm>
            <a:off x="685800" y="838200"/>
            <a:ext cx="7772400" cy="5257800"/>
          </a:xfrm>
        </p:spPr>
        <p:txBody>
          <a:bodyPr/>
          <a:lstStyle/>
          <a:p>
            <a:pPr>
              <a:buFontTx/>
              <a:buNone/>
            </a:pPr>
            <a:r>
              <a:rPr lang="en-US" dirty="0"/>
              <a:t>	</a:t>
            </a:r>
            <a:r>
              <a:rPr lang="en-US" dirty="0" smtClean="0"/>
              <a:t>			</a:t>
            </a:r>
            <a:r>
              <a:rPr lang="en-US" dirty="0" smtClean="0">
                <a:solidFill>
                  <a:srgbClr val="FFFF00"/>
                </a:solidFill>
              </a:rPr>
              <a:t>Debt Squeeze</a:t>
            </a:r>
            <a:r>
              <a:rPr lang="en-US" dirty="0"/>
              <a:t/>
            </a:r>
            <a:br>
              <a:rPr lang="en-US" dirty="0"/>
            </a:br>
            <a:endParaRPr lang="en-US" dirty="0"/>
          </a:p>
          <a:p>
            <a:pPr>
              <a:buFontTx/>
              <a:buNone/>
            </a:pPr>
            <a:r>
              <a:rPr lang="en-US" dirty="0"/>
              <a:t> </a:t>
            </a:r>
            <a:r>
              <a:rPr lang="en-US" i="1" dirty="0"/>
              <a:t>“</a:t>
            </a:r>
            <a:r>
              <a:rPr lang="en-US" i="1" dirty="0">
                <a:solidFill>
                  <a:schemeClr val="bg1"/>
                </a:solidFill>
              </a:rPr>
              <a:t>Being part of the working class as I would call it, it’s hard. Credit means everything and if your score is constantly at a standstill or going down, you can’t get any help.”</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rot="10800000" flipV="1">
            <a:off x="685800" y="304800"/>
            <a:ext cx="7772400" cy="1066800"/>
          </a:xfrm>
        </p:spPr>
        <p:txBody>
          <a:bodyPr>
            <a:normAutofit/>
          </a:bodyPr>
          <a:lstStyle/>
          <a:p>
            <a:r>
              <a:rPr lang="en-US" sz="4000" dirty="0" smtClean="0">
                <a:solidFill>
                  <a:srgbClr val="FFFF00"/>
                </a:solidFill>
              </a:rPr>
              <a:t>Sense of Unfairness</a:t>
            </a:r>
            <a:endParaRPr lang="en-US" sz="4000" dirty="0">
              <a:solidFill>
                <a:srgbClr val="FFFF00"/>
              </a:solidFill>
            </a:endParaRPr>
          </a:p>
        </p:txBody>
      </p:sp>
      <p:sp>
        <p:nvSpPr>
          <p:cNvPr id="22531" name="Rectangle 3"/>
          <p:cNvSpPr>
            <a:spLocks noGrp="1" noChangeArrowheads="1"/>
          </p:cNvSpPr>
          <p:nvPr>
            <p:ph type="body" idx="1"/>
          </p:nvPr>
        </p:nvSpPr>
        <p:spPr>
          <a:xfrm>
            <a:off x="609600" y="1905000"/>
            <a:ext cx="7772400" cy="4495800"/>
          </a:xfrm>
        </p:spPr>
        <p:txBody>
          <a:bodyPr/>
          <a:lstStyle/>
          <a:p>
            <a:pPr>
              <a:lnSpc>
                <a:spcPct val="80000"/>
              </a:lnSpc>
            </a:pPr>
            <a:endParaRPr lang="en-US" sz="2400" dirty="0"/>
          </a:p>
          <a:p>
            <a:pPr>
              <a:lnSpc>
                <a:spcPct val="80000"/>
              </a:lnSpc>
              <a:buFontTx/>
              <a:buNone/>
            </a:pPr>
            <a:r>
              <a:rPr lang="en-US" sz="2400" dirty="0"/>
              <a:t>	</a:t>
            </a:r>
            <a:r>
              <a:rPr lang="en-US" sz="2400" i="1" dirty="0"/>
              <a:t>“</a:t>
            </a:r>
            <a:r>
              <a:rPr lang="en-US" sz="2800" i="1" dirty="0">
                <a:solidFill>
                  <a:schemeClr val="bg1"/>
                </a:solidFill>
              </a:rPr>
              <a:t>Even the lender that bought my mortgage, they have automated calls that come to my home at two or three o’clock in the morning…I guess you can say that my attitude is zero because I do not understand how these large corporations and these large lenders can do poor people in the way they do them…you cross a street against the light, you’ve got a ticket.  You can’t tell me what these things that the lenders, and bankers, and mortgagors do is right. It’s wrong.”</a:t>
            </a:r>
          </a:p>
          <a:p>
            <a:pPr>
              <a:lnSpc>
                <a:spcPct val="80000"/>
              </a:lnSpc>
              <a:buFontTx/>
              <a:buNone/>
            </a:pPr>
            <a:r>
              <a:rPr lang="en-US" sz="2800" dirty="0">
                <a:solidFill>
                  <a:schemeClr val="bg1"/>
                </a:solidFill>
              </a:rPr>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62000" y="0"/>
            <a:ext cx="7772400" cy="1143000"/>
          </a:xfrm>
        </p:spPr>
        <p:txBody>
          <a:bodyPr/>
          <a:lstStyle/>
          <a:p>
            <a:r>
              <a:rPr lang="en-US" sz="4000"/>
              <a:t>The Non-interventionist State</a:t>
            </a:r>
            <a:endParaRPr lang="en-US"/>
          </a:p>
        </p:txBody>
      </p:sp>
      <p:sp>
        <p:nvSpPr>
          <p:cNvPr id="24579" name="Rectangle 3"/>
          <p:cNvSpPr>
            <a:spLocks noGrp="1" noChangeArrowheads="1"/>
          </p:cNvSpPr>
          <p:nvPr>
            <p:ph type="body" idx="1"/>
          </p:nvPr>
        </p:nvSpPr>
        <p:spPr>
          <a:xfrm>
            <a:off x="838200" y="1219200"/>
            <a:ext cx="7772400" cy="5257800"/>
          </a:xfrm>
        </p:spPr>
        <p:txBody>
          <a:bodyPr/>
          <a:lstStyle/>
          <a:p>
            <a:pPr>
              <a:lnSpc>
                <a:spcPct val="90000"/>
              </a:lnSpc>
              <a:buFontTx/>
              <a:buNone/>
            </a:pPr>
            <a:r>
              <a:rPr lang="en-US" sz="3600" dirty="0">
                <a:solidFill>
                  <a:srgbClr val="FFFF00"/>
                </a:solidFill>
              </a:rPr>
              <a:t>Homeowners want intervention</a:t>
            </a:r>
          </a:p>
          <a:p>
            <a:pPr>
              <a:lnSpc>
                <a:spcPct val="90000"/>
              </a:lnSpc>
            </a:pPr>
            <a:endParaRPr lang="en-US" sz="3600" dirty="0"/>
          </a:p>
          <a:p>
            <a:pPr>
              <a:lnSpc>
                <a:spcPct val="90000"/>
              </a:lnSpc>
              <a:buFontTx/>
              <a:buNone/>
            </a:pPr>
            <a:r>
              <a:rPr lang="en-US" i="1" dirty="0"/>
              <a:t>	</a:t>
            </a:r>
            <a:r>
              <a:rPr lang="en-US" i="1" dirty="0">
                <a:solidFill>
                  <a:schemeClr val="bg1"/>
                </a:solidFill>
              </a:rPr>
              <a:t>“When a homeowner’s home is foreclosed on, why isn’t there a system that can check the payment history ….to see if that foreclosure is justified. A lot of times homeowners lose their homes on the whims of a </a:t>
            </a:r>
            <a:r>
              <a:rPr lang="en-US" i="1" dirty="0" smtClean="0">
                <a:solidFill>
                  <a:schemeClr val="bg1"/>
                </a:solidFill>
              </a:rPr>
              <a:t>mortgager</a:t>
            </a:r>
            <a:r>
              <a:rPr lang="en-US" i="1" dirty="0">
                <a:solidFill>
                  <a:schemeClr val="bg1"/>
                </a:solidFill>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152400"/>
            <a:ext cx="7772400" cy="609600"/>
          </a:xfrm>
        </p:spPr>
        <p:txBody>
          <a:bodyPr>
            <a:normAutofit fontScale="90000"/>
          </a:bodyPr>
          <a:lstStyle/>
          <a:p>
            <a:r>
              <a:rPr lang="en-US" sz="4000"/>
              <a:t>The Non-interventionist State</a:t>
            </a:r>
          </a:p>
        </p:txBody>
      </p:sp>
      <p:sp>
        <p:nvSpPr>
          <p:cNvPr id="25603" name="Rectangle 3"/>
          <p:cNvSpPr>
            <a:spLocks noGrp="1" noChangeArrowheads="1"/>
          </p:cNvSpPr>
          <p:nvPr>
            <p:ph type="body" idx="1"/>
          </p:nvPr>
        </p:nvSpPr>
        <p:spPr>
          <a:xfrm>
            <a:off x="685800" y="914400"/>
            <a:ext cx="7772400" cy="5181600"/>
          </a:xfrm>
        </p:spPr>
        <p:txBody>
          <a:bodyPr/>
          <a:lstStyle/>
          <a:p>
            <a:pPr>
              <a:lnSpc>
                <a:spcPct val="90000"/>
              </a:lnSpc>
              <a:buFontTx/>
              <a:buNone/>
            </a:pPr>
            <a:r>
              <a:rPr lang="en-US" sz="3600" dirty="0"/>
              <a:t>	</a:t>
            </a:r>
            <a:r>
              <a:rPr lang="en-US" sz="3600" dirty="0">
                <a:solidFill>
                  <a:srgbClr val="FFFF00"/>
                </a:solidFill>
              </a:rPr>
              <a:t>The government sanctions rules that favor corporations</a:t>
            </a:r>
            <a:r>
              <a:rPr lang="en-US" sz="2800" dirty="0">
                <a:solidFill>
                  <a:srgbClr val="FFFF00"/>
                </a:solidFill>
              </a:rPr>
              <a:t> </a:t>
            </a:r>
          </a:p>
          <a:p>
            <a:pPr>
              <a:lnSpc>
                <a:spcPct val="90000"/>
              </a:lnSpc>
              <a:buFontTx/>
              <a:buNone/>
            </a:pPr>
            <a:endParaRPr lang="en-US" sz="2800" dirty="0"/>
          </a:p>
          <a:p>
            <a:pPr>
              <a:lnSpc>
                <a:spcPct val="90000"/>
              </a:lnSpc>
              <a:buFontTx/>
              <a:buNone/>
            </a:pPr>
            <a:r>
              <a:rPr lang="en-US" sz="2800" dirty="0"/>
              <a:t> </a:t>
            </a:r>
            <a:r>
              <a:rPr lang="en-US" sz="2800" i="1" dirty="0"/>
              <a:t>“</a:t>
            </a:r>
            <a:r>
              <a:rPr lang="en-US" sz="2800" i="1" dirty="0">
                <a:solidFill>
                  <a:schemeClr val="bg1"/>
                </a:solidFill>
              </a:rPr>
              <a:t>I cut all my expenses…my mortgage payments went from 6% to 9% because I’m so far behind… And they think you can pull money out of your pocket.. I think that they should have more programs for homeowners…really wanting to try. But our government won’t let us get out of debt.”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62000" y="304800"/>
            <a:ext cx="7772400" cy="1143000"/>
          </a:xfrm>
        </p:spPr>
        <p:txBody>
          <a:bodyPr/>
          <a:lstStyle/>
          <a:p>
            <a:r>
              <a:rPr lang="en-US" sz="4000" dirty="0">
                <a:solidFill>
                  <a:srgbClr val="FFFF00"/>
                </a:solidFill>
              </a:rPr>
              <a:t>Radical Risk</a:t>
            </a:r>
            <a:endParaRPr lang="en-US" dirty="0">
              <a:solidFill>
                <a:srgbClr val="FFFF00"/>
              </a:solidFill>
            </a:endParaRPr>
          </a:p>
        </p:txBody>
      </p:sp>
      <p:sp>
        <p:nvSpPr>
          <p:cNvPr id="8195" name="Rectangle 3"/>
          <p:cNvSpPr>
            <a:spLocks noGrp="1" noChangeArrowheads="1"/>
          </p:cNvSpPr>
          <p:nvPr>
            <p:ph type="body" idx="1"/>
          </p:nvPr>
        </p:nvSpPr>
        <p:spPr>
          <a:xfrm>
            <a:off x="609600" y="1295400"/>
            <a:ext cx="7772400" cy="4114800"/>
          </a:xfrm>
        </p:spPr>
        <p:txBody>
          <a:bodyPr/>
          <a:lstStyle/>
          <a:p>
            <a:pPr>
              <a:lnSpc>
                <a:spcPct val="90000"/>
              </a:lnSpc>
              <a:buFontTx/>
              <a:buNone/>
            </a:pPr>
            <a:endParaRPr lang="en-US" sz="2800" dirty="0"/>
          </a:p>
          <a:p>
            <a:pPr>
              <a:lnSpc>
                <a:spcPct val="90000"/>
              </a:lnSpc>
              <a:buFontTx/>
              <a:buNone/>
            </a:pPr>
            <a:r>
              <a:rPr lang="en-US" sz="3600" dirty="0"/>
              <a:t>	</a:t>
            </a:r>
            <a:r>
              <a:rPr lang="en-US" sz="3600" i="1" dirty="0">
                <a:solidFill>
                  <a:schemeClr val="bg1"/>
                </a:solidFill>
              </a:rPr>
              <a:t>“It makes you fear for the risk forever. Because you realize one thing can totally wipe out everything and no one is willing to help unless you’re at, below rock bottom.”</a:t>
            </a:r>
            <a:endParaRPr lang="en-US" sz="2800" dirty="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152400"/>
            <a:ext cx="7772400" cy="990600"/>
          </a:xfrm>
        </p:spPr>
        <p:txBody>
          <a:bodyPr/>
          <a:lstStyle/>
          <a:p>
            <a:r>
              <a:rPr lang="en-US" dirty="0">
                <a:solidFill>
                  <a:srgbClr val="FFFF00"/>
                </a:solidFill>
              </a:rPr>
              <a:t>Tarnished Dreams</a:t>
            </a:r>
          </a:p>
        </p:txBody>
      </p:sp>
      <p:sp>
        <p:nvSpPr>
          <p:cNvPr id="28675" name="Rectangle 3"/>
          <p:cNvSpPr>
            <a:spLocks noGrp="1" noChangeArrowheads="1"/>
          </p:cNvSpPr>
          <p:nvPr>
            <p:ph type="body" idx="1"/>
          </p:nvPr>
        </p:nvSpPr>
        <p:spPr>
          <a:xfrm>
            <a:off x="609600" y="1295400"/>
            <a:ext cx="7772400" cy="4800600"/>
          </a:xfrm>
        </p:spPr>
        <p:txBody>
          <a:bodyPr/>
          <a:lstStyle/>
          <a:p>
            <a:pPr>
              <a:buFontTx/>
              <a:buNone/>
            </a:pPr>
            <a:r>
              <a:rPr lang="en-US" sz="2800" dirty="0"/>
              <a:t> </a:t>
            </a:r>
            <a:r>
              <a:rPr lang="en-US" sz="2800" i="1" dirty="0"/>
              <a:t>	</a:t>
            </a:r>
            <a:r>
              <a:rPr lang="en-US" sz="2800" i="1" dirty="0">
                <a:solidFill>
                  <a:schemeClr val="bg1"/>
                </a:solidFill>
              </a:rPr>
              <a:t>“I’m a single female, children are adults, and I really think it is important to have property, I mean that is the American Dream but they don’t make it easy…(They say) ‘You should be able to do this.’ Well in a perfect world I’d be able to make more than $8 or $9 an hour … I’ve raised my babies. Everybody’s self-sufficient … I’m 50 years old and I’m starting from scratch.”</a:t>
            </a:r>
            <a:endParaRPr lang="en-US" sz="2800"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62000" y="0"/>
            <a:ext cx="7772400" cy="1143000"/>
          </a:xfrm>
        </p:spPr>
        <p:txBody>
          <a:bodyPr/>
          <a:lstStyle/>
          <a:p>
            <a:r>
              <a:rPr lang="en-US" dirty="0">
                <a:solidFill>
                  <a:srgbClr val="FFFF00"/>
                </a:solidFill>
              </a:rPr>
              <a:t>Debating Blame</a:t>
            </a:r>
          </a:p>
        </p:txBody>
      </p:sp>
      <p:sp>
        <p:nvSpPr>
          <p:cNvPr id="29699" name="Rectangle 3"/>
          <p:cNvSpPr>
            <a:spLocks noGrp="1" noChangeArrowheads="1"/>
          </p:cNvSpPr>
          <p:nvPr>
            <p:ph type="body" idx="1"/>
          </p:nvPr>
        </p:nvSpPr>
        <p:spPr>
          <a:xfrm>
            <a:off x="685800" y="1219200"/>
            <a:ext cx="7772400" cy="4876800"/>
          </a:xfrm>
        </p:spPr>
        <p:txBody>
          <a:bodyPr/>
          <a:lstStyle/>
          <a:p>
            <a:pPr>
              <a:buFontTx/>
              <a:buNone/>
            </a:pPr>
            <a:r>
              <a:rPr lang="en-US" sz="2800" dirty="0"/>
              <a:t>	</a:t>
            </a:r>
            <a:r>
              <a:rPr lang="en-US" sz="2800" i="1" dirty="0"/>
              <a:t>“</a:t>
            </a:r>
            <a:r>
              <a:rPr lang="en-US" sz="2800" i="1" dirty="0">
                <a:solidFill>
                  <a:schemeClr val="bg1"/>
                </a:solidFill>
              </a:rPr>
              <a:t>When you go to refinance or to loan, the very first question is what is your zip code, okay? ….I’m talking red lining…and they also do racial profiling.”</a:t>
            </a:r>
            <a:endParaRPr lang="en-US" sz="2800" dirty="0">
              <a:solidFill>
                <a:schemeClr val="bg1"/>
              </a:solidFill>
            </a:endParaRPr>
          </a:p>
          <a:p>
            <a:pPr algn="ctr">
              <a:buFontTx/>
              <a:buNone/>
            </a:pPr>
            <a:r>
              <a:rPr lang="en-US" sz="2800" dirty="0">
                <a:solidFill>
                  <a:schemeClr val="bg1"/>
                </a:solidFill>
              </a:rPr>
              <a:t>Vs.</a:t>
            </a:r>
          </a:p>
          <a:p>
            <a:pPr>
              <a:buFontTx/>
              <a:buNone/>
            </a:pPr>
            <a:r>
              <a:rPr lang="en-US" sz="2800" dirty="0">
                <a:solidFill>
                  <a:schemeClr val="bg1"/>
                </a:solidFill>
              </a:rPr>
              <a:t>	</a:t>
            </a:r>
            <a:r>
              <a:rPr lang="en-US" sz="2800" i="1" dirty="0">
                <a:solidFill>
                  <a:schemeClr val="bg1"/>
                </a:solidFill>
              </a:rPr>
              <a:t>“Poor people don’t have an education…that’s where the redlining comes in because people don’t know how to maintain their property.”</a:t>
            </a:r>
            <a:endParaRPr lang="en-US" dirty="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304800"/>
            <a:ext cx="7772400" cy="1143000"/>
          </a:xfrm>
        </p:spPr>
        <p:txBody>
          <a:bodyPr>
            <a:normAutofit fontScale="90000"/>
          </a:bodyPr>
          <a:lstStyle/>
          <a:p>
            <a:r>
              <a:rPr lang="en-US" sz="4000" dirty="0">
                <a:solidFill>
                  <a:srgbClr val="FFFF00"/>
                </a:solidFill>
              </a:rPr>
              <a:t>Personal Responsibility and Full Citizenship</a:t>
            </a:r>
          </a:p>
        </p:txBody>
      </p:sp>
      <p:sp>
        <p:nvSpPr>
          <p:cNvPr id="30723" name="Rectangle 3"/>
          <p:cNvSpPr>
            <a:spLocks noGrp="1" noChangeArrowheads="1"/>
          </p:cNvSpPr>
          <p:nvPr>
            <p:ph type="body" idx="1"/>
          </p:nvPr>
        </p:nvSpPr>
        <p:spPr>
          <a:xfrm>
            <a:off x="762000" y="1752600"/>
            <a:ext cx="7772400" cy="5105400"/>
          </a:xfrm>
        </p:spPr>
        <p:txBody>
          <a:bodyPr/>
          <a:lstStyle/>
          <a:p>
            <a:pPr>
              <a:buFontTx/>
              <a:buNone/>
            </a:pPr>
            <a:r>
              <a:rPr lang="en-US" sz="2800" i="1" dirty="0"/>
              <a:t> </a:t>
            </a:r>
            <a:r>
              <a:rPr lang="en-US" sz="2800" i="1" dirty="0">
                <a:solidFill>
                  <a:schemeClr val="bg1"/>
                </a:solidFill>
              </a:rPr>
              <a:t>“I can honestly say from this whole experience, when I talk to my kids now … (I) teach them to save money … teach them that credit is important … you want to go to college … I want them to be able … to be one of those people sitting on the side of the table that have the clout to negotiate what they really want up front and not have to fight for tidbits.”</a:t>
            </a:r>
            <a:endParaRPr lang="en-US" sz="2800"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fontScale="90000"/>
          </a:bodyPr>
          <a:lstStyle/>
          <a:p>
            <a:r>
              <a:rPr lang="en-US" sz="4000" dirty="0">
                <a:solidFill>
                  <a:srgbClr val="FFFF00"/>
                </a:solidFill>
              </a:rPr>
              <a:t>Personal Responsibility and Full Citizenship</a:t>
            </a:r>
          </a:p>
        </p:txBody>
      </p:sp>
      <p:sp>
        <p:nvSpPr>
          <p:cNvPr id="60419" name="Rectangle 3"/>
          <p:cNvSpPr>
            <a:spLocks noGrp="1" noChangeArrowheads="1"/>
          </p:cNvSpPr>
          <p:nvPr>
            <p:ph type="body" idx="1"/>
          </p:nvPr>
        </p:nvSpPr>
        <p:spPr/>
        <p:txBody>
          <a:bodyPr/>
          <a:lstStyle/>
          <a:p>
            <a:pPr>
              <a:buFontTx/>
              <a:buNone/>
            </a:pPr>
            <a:r>
              <a:rPr lang="en-US" sz="2800" i="1" dirty="0"/>
              <a:t>	</a:t>
            </a:r>
            <a:r>
              <a:rPr lang="en-US" sz="2800" i="1" dirty="0">
                <a:solidFill>
                  <a:schemeClr val="bg1"/>
                </a:solidFill>
              </a:rPr>
              <a:t>“I … teach my daughter now the importance of credit … but I also teach her the importance of voting … Missouri legislature, I personally believe they’re getting kickbacks from these large companies … bottom line is we need to vote these people out of here that’s not working for the people.”</a:t>
            </a:r>
            <a:endParaRPr lang="en-US" sz="2800"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609600"/>
            <a:ext cx="7924800" cy="457200"/>
          </a:xfrm>
        </p:spPr>
        <p:txBody>
          <a:bodyPr>
            <a:normAutofit fontScale="90000"/>
          </a:bodyPr>
          <a:lstStyle/>
          <a:p>
            <a:r>
              <a:rPr lang="en-US" sz="4000" dirty="0">
                <a:solidFill>
                  <a:srgbClr val="FFFF00"/>
                </a:solidFill>
              </a:rPr>
              <a:t>Suggestions From the Grassroots</a:t>
            </a:r>
          </a:p>
        </p:txBody>
      </p:sp>
      <p:sp>
        <p:nvSpPr>
          <p:cNvPr id="9219" name="Rectangle 3"/>
          <p:cNvSpPr>
            <a:spLocks noGrp="1" noChangeArrowheads="1"/>
          </p:cNvSpPr>
          <p:nvPr>
            <p:ph type="body" idx="1"/>
          </p:nvPr>
        </p:nvSpPr>
        <p:spPr>
          <a:xfrm>
            <a:off x="685800" y="1676400"/>
            <a:ext cx="7772400" cy="5181600"/>
          </a:xfrm>
        </p:spPr>
        <p:txBody>
          <a:bodyPr/>
          <a:lstStyle/>
          <a:p>
            <a:r>
              <a:rPr lang="en-US" dirty="0">
                <a:solidFill>
                  <a:schemeClr val="bg1"/>
                </a:solidFill>
              </a:rPr>
              <a:t>Timely assistance for those undone by hardships</a:t>
            </a:r>
          </a:p>
          <a:p>
            <a:pPr>
              <a:buFontTx/>
              <a:buNone/>
            </a:pPr>
            <a:endParaRPr lang="en-US" dirty="0">
              <a:solidFill>
                <a:schemeClr val="bg1"/>
              </a:solidFill>
            </a:endParaRPr>
          </a:p>
          <a:p>
            <a:r>
              <a:rPr lang="en-US" dirty="0">
                <a:solidFill>
                  <a:schemeClr val="bg1"/>
                </a:solidFill>
              </a:rPr>
              <a:t>Regulate the financial and mortgage industries effectively</a:t>
            </a:r>
          </a:p>
          <a:p>
            <a:endParaRPr lang="en-US" dirty="0">
              <a:solidFill>
                <a:schemeClr val="bg1"/>
              </a:solidFill>
            </a:endParaRPr>
          </a:p>
          <a:p>
            <a:r>
              <a:rPr lang="en-US" dirty="0">
                <a:solidFill>
                  <a:schemeClr val="bg1"/>
                </a:solidFill>
              </a:rPr>
              <a:t>Provide a safety net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ctrTitle"/>
          </p:nvPr>
        </p:nvSpPr>
        <p:spPr>
          <a:xfrm>
            <a:off x="762000" y="304800"/>
            <a:ext cx="7772400" cy="609600"/>
          </a:xfrm>
        </p:spPr>
        <p:txBody>
          <a:bodyPr>
            <a:noAutofit/>
          </a:bodyPr>
          <a:lstStyle/>
          <a:p>
            <a:r>
              <a:rPr lang="en-US" sz="4000" b="1" u="sng" dirty="0">
                <a:solidFill>
                  <a:srgbClr val="FFFF00"/>
                </a:solidFill>
                <a:latin typeface="Calibri" pitchFamily="34" charset="0"/>
              </a:rPr>
              <a:t>Foreclosure</a:t>
            </a:r>
          </a:p>
        </p:txBody>
      </p:sp>
      <p:sp>
        <p:nvSpPr>
          <p:cNvPr id="136195" name="Rectangle 3"/>
          <p:cNvSpPr>
            <a:spLocks noGrp="1" noChangeArrowheads="1"/>
          </p:cNvSpPr>
          <p:nvPr>
            <p:ph type="subTitle" idx="1"/>
          </p:nvPr>
        </p:nvSpPr>
        <p:spPr>
          <a:xfrm>
            <a:off x="533400" y="1219200"/>
            <a:ext cx="8153400" cy="5105400"/>
          </a:xfrm>
          <a:ln>
            <a:solidFill>
              <a:schemeClr val="bg1"/>
            </a:solidFill>
          </a:ln>
        </p:spPr>
        <p:txBody>
          <a:bodyPr>
            <a:normAutofit lnSpcReduction="10000"/>
          </a:bodyPr>
          <a:lstStyle/>
          <a:p>
            <a:pPr algn="l">
              <a:lnSpc>
                <a:spcPct val="90000"/>
              </a:lnSpc>
              <a:buFontTx/>
              <a:buChar char="•"/>
            </a:pPr>
            <a:r>
              <a:rPr lang="en-US" sz="3600" dirty="0" smtClean="0">
                <a:solidFill>
                  <a:schemeClr val="bg1"/>
                </a:solidFill>
                <a:cs typeface="Times New Roman" pitchFamily="18" charset="0"/>
              </a:rPr>
              <a:t>14.6 million mortgages are expected to be in default by the end of 2009 (Manning, 2009) </a:t>
            </a:r>
          </a:p>
          <a:p>
            <a:pPr algn="l">
              <a:lnSpc>
                <a:spcPct val="90000"/>
              </a:lnSpc>
              <a:buFontTx/>
              <a:buChar char="•"/>
            </a:pPr>
            <a:r>
              <a:rPr lang="en-US" dirty="0" smtClean="0">
                <a:solidFill>
                  <a:schemeClr val="bg1"/>
                </a:solidFill>
              </a:rPr>
              <a:t>Foreclosures </a:t>
            </a:r>
            <a:r>
              <a:rPr lang="en-US" dirty="0">
                <a:solidFill>
                  <a:schemeClr val="bg1"/>
                </a:solidFill>
              </a:rPr>
              <a:t>decrease property values and increase crime in neighborhoods (Immergluck&amp; Smith, 2006a and b</a:t>
            </a:r>
            <a:r>
              <a:rPr lang="en-US" dirty="0" smtClean="0">
                <a:solidFill>
                  <a:schemeClr val="bg1"/>
                </a:solidFill>
              </a:rPr>
              <a:t>)</a:t>
            </a:r>
          </a:p>
          <a:p>
            <a:pPr algn="l">
              <a:lnSpc>
                <a:spcPct val="90000"/>
              </a:lnSpc>
              <a:buFontTx/>
              <a:buChar char="•"/>
            </a:pPr>
            <a:r>
              <a:rPr lang="en-US" dirty="0" smtClean="0">
                <a:solidFill>
                  <a:schemeClr val="bg1"/>
                </a:solidFill>
              </a:rPr>
              <a:t>Cost </a:t>
            </a:r>
            <a:r>
              <a:rPr lang="en-US" dirty="0">
                <a:solidFill>
                  <a:schemeClr val="bg1"/>
                </a:solidFill>
              </a:rPr>
              <a:t>municipalities money and reputation (Apgar &amp; Duda, 2006</a:t>
            </a:r>
            <a:r>
              <a:rPr lang="en-US" dirty="0" smtClean="0">
                <a:solidFill>
                  <a:schemeClr val="bg1"/>
                </a:solidFill>
              </a:rPr>
              <a:t>)</a:t>
            </a:r>
          </a:p>
          <a:p>
            <a:pPr algn="l">
              <a:lnSpc>
                <a:spcPct val="90000"/>
              </a:lnSpc>
              <a:buFontTx/>
              <a:buChar char="•"/>
            </a:pPr>
            <a:r>
              <a:rPr lang="en-US" dirty="0" smtClean="0">
                <a:solidFill>
                  <a:schemeClr val="bg1"/>
                </a:solidFill>
              </a:rPr>
              <a:t>Minority households disproportionately impacted by high cost loans and foreclosure(SNH 2009)</a:t>
            </a:r>
            <a:endParaRPr lang="en-US" dirty="0">
              <a:solidFill>
                <a:schemeClr val="bg1"/>
              </a:solidFill>
            </a:endParaRPr>
          </a:p>
          <a:p>
            <a:pPr algn="l">
              <a:lnSpc>
                <a:spcPct val="90000"/>
              </a:lnSpc>
            </a:pPr>
            <a:endParaRPr lang="en-US" b="1" dirty="0">
              <a:latin typeface="Georgia" pitchFamily="18" charset="0"/>
            </a:endParaRPr>
          </a:p>
          <a:p>
            <a:pPr lvl="1" algn="l">
              <a:lnSpc>
                <a:spcPct val="90000"/>
              </a:lnSpc>
            </a:pPr>
            <a:endParaRPr lang="en-US" sz="2400" dirty="0">
              <a:latin typeface="Georgia"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81000" y="2438400"/>
            <a:ext cx="4040188" cy="3886200"/>
          </a:xfrm>
        </p:spPr>
        <p:txBody>
          <a:bodyPr>
            <a:normAutofit/>
          </a:bodyPr>
          <a:lstStyle/>
          <a:p>
            <a:r>
              <a:rPr lang="en-US" dirty="0" smtClean="0">
                <a:solidFill>
                  <a:schemeClr val="bg1"/>
                </a:solidFill>
              </a:rPr>
              <a:t>Satisfaction with dwelling</a:t>
            </a:r>
          </a:p>
          <a:p>
            <a:r>
              <a:rPr lang="en-US" dirty="0" smtClean="0">
                <a:solidFill>
                  <a:schemeClr val="bg1"/>
                </a:solidFill>
              </a:rPr>
              <a:t>Self esteem /Self efficacy</a:t>
            </a:r>
          </a:p>
          <a:p>
            <a:r>
              <a:rPr lang="en-US" dirty="0" smtClean="0">
                <a:solidFill>
                  <a:schemeClr val="bg1"/>
                </a:solidFill>
              </a:rPr>
              <a:t>Higher general health ratings</a:t>
            </a:r>
          </a:p>
          <a:p>
            <a:r>
              <a:rPr lang="en-US" dirty="0" smtClean="0">
                <a:solidFill>
                  <a:schemeClr val="bg1"/>
                </a:solidFill>
              </a:rPr>
              <a:t>Positive effects on child development and later life (reflects residential stability, wealth accumulation, and perhaps other things)</a:t>
            </a:r>
          </a:p>
          <a:p>
            <a:endParaRPr lang="en-US" dirty="0" smtClean="0">
              <a:solidFill>
                <a:schemeClr val="bg1"/>
              </a:solidFill>
            </a:endParaRPr>
          </a:p>
        </p:txBody>
      </p:sp>
      <p:sp>
        <p:nvSpPr>
          <p:cNvPr id="5" name="Text Placeholder 4"/>
          <p:cNvSpPr>
            <a:spLocks noGrp="1"/>
          </p:cNvSpPr>
          <p:nvPr>
            <p:ph type="body" sz="quarter" idx="3"/>
          </p:nvPr>
        </p:nvSpPr>
        <p:spPr>
          <a:xfrm>
            <a:off x="4648200" y="1371600"/>
            <a:ext cx="4041775" cy="727075"/>
          </a:xfrm>
        </p:spPr>
        <p:txBody>
          <a:bodyPr/>
          <a:lstStyle/>
          <a:p>
            <a:r>
              <a:rPr lang="en-US" dirty="0" smtClean="0">
                <a:solidFill>
                  <a:srgbClr val="FFFF00"/>
                </a:solidFill>
              </a:rPr>
              <a:t>Debt and Foreclosure</a:t>
            </a:r>
            <a:endParaRPr lang="en-US" dirty="0">
              <a:solidFill>
                <a:srgbClr val="FFFF00"/>
              </a:solidFill>
            </a:endParaRPr>
          </a:p>
        </p:txBody>
      </p:sp>
      <p:sp>
        <p:nvSpPr>
          <p:cNvPr id="6" name="Content Placeholder 5"/>
          <p:cNvSpPr>
            <a:spLocks noGrp="1"/>
          </p:cNvSpPr>
          <p:nvPr>
            <p:ph sz="quarter" idx="4"/>
          </p:nvPr>
        </p:nvSpPr>
        <p:spPr>
          <a:xfrm>
            <a:off x="4572000" y="2819400"/>
            <a:ext cx="4041775" cy="3276600"/>
          </a:xfrm>
        </p:spPr>
        <p:txBody>
          <a:bodyPr>
            <a:normAutofit lnSpcReduction="10000"/>
          </a:bodyPr>
          <a:lstStyle/>
          <a:p>
            <a:r>
              <a:rPr lang="en-US" dirty="0" smtClean="0">
                <a:solidFill>
                  <a:schemeClr val="bg1"/>
                </a:solidFill>
              </a:rPr>
              <a:t>Lower sense of  security</a:t>
            </a:r>
          </a:p>
          <a:p>
            <a:r>
              <a:rPr lang="en-US" dirty="0" smtClean="0">
                <a:solidFill>
                  <a:schemeClr val="bg1"/>
                </a:solidFill>
              </a:rPr>
              <a:t>Depression</a:t>
            </a:r>
          </a:p>
          <a:p>
            <a:r>
              <a:rPr lang="en-US" dirty="0" smtClean="0">
                <a:solidFill>
                  <a:schemeClr val="bg1"/>
                </a:solidFill>
              </a:rPr>
              <a:t>Family tension and marital disruption</a:t>
            </a:r>
          </a:p>
          <a:p>
            <a:r>
              <a:rPr lang="en-US" dirty="0" smtClean="0">
                <a:solidFill>
                  <a:schemeClr val="bg1"/>
                </a:solidFill>
              </a:rPr>
              <a:t>Decreases in physical and mental health</a:t>
            </a:r>
          </a:p>
          <a:p>
            <a:r>
              <a:rPr lang="en-US" dirty="0" smtClean="0">
                <a:solidFill>
                  <a:schemeClr val="bg1"/>
                </a:solidFill>
              </a:rPr>
              <a:t>Bad credit, bankruptcy, diminished opportunities</a:t>
            </a:r>
            <a:endParaRPr lang="en-US" dirty="0">
              <a:solidFill>
                <a:schemeClr val="bg1"/>
              </a:solidFill>
            </a:endParaRPr>
          </a:p>
        </p:txBody>
      </p:sp>
      <p:sp>
        <p:nvSpPr>
          <p:cNvPr id="7" name="Title 6"/>
          <p:cNvSpPr>
            <a:spLocks noGrp="1"/>
          </p:cNvSpPr>
          <p:nvPr>
            <p:ph type="title"/>
          </p:nvPr>
        </p:nvSpPr>
        <p:spPr/>
        <p:txBody>
          <a:bodyPr>
            <a:normAutofit fontScale="90000"/>
          </a:bodyPr>
          <a:lstStyle/>
          <a:p>
            <a:r>
              <a:rPr lang="en-US" dirty="0" smtClean="0">
                <a:solidFill>
                  <a:srgbClr val="92D050"/>
                </a:solidFill>
              </a:rPr>
              <a:t>Homeownership, Debt and Foreclosure</a:t>
            </a:r>
            <a:endParaRPr lang="en-US" dirty="0">
              <a:solidFill>
                <a:srgbClr val="92D050"/>
              </a:solidFill>
            </a:endParaRPr>
          </a:p>
        </p:txBody>
      </p:sp>
      <p:sp>
        <p:nvSpPr>
          <p:cNvPr id="8" name="Title 1"/>
          <p:cNvSpPr>
            <a:spLocks noGrp="1"/>
          </p:cNvSpPr>
          <p:nvPr>
            <p:ph type="body" idx="1"/>
          </p:nvPr>
        </p:nvSpPr>
        <p:spPr>
          <a:xfrm>
            <a:off x="457200" y="1535113"/>
            <a:ext cx="4040188" cy="750888"/>
          </a:xfrm>
        </p:spPr>
        <p:txBody>
          <a:bodyPr>
            <a:normAutofit fontScale="97500" lnSpcReduction="10000"/>
          </a:bodyPr>
          <a:lstStyle/>
          <a:p>
            <a:r>
              <a:rPr lang="en-US" sz="2500" dirty="0" smtClean="0">
                <a:solidFill>
                  <a:srgbClr val="FFFF00"/>
                </a:solidFill>
              </a:rPr>
              <a:t>Benefits of homeownership (often slim or confounded</a:t>
            </a:r>
            <a:r>
              <a:rPr lang="en-US" dirty="0" smtClean="0">
                <a:solidFill>
                  <a:srgbClr val="FFFF00"/>
                </a:solidFill>
              </a:rPr>
              <a:t>)</a:t>
            </a:r>
            <a:endParaRPr lang="en-US" dirty="0">
              <a:solidFill>
                <a:srgbClr val="FFFF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533400" y="1905000"/>
            <a:ext cx="4040188" cy="4724400"/>
          </a:xfrm>
        </p:spPr>
        <p:txBody>
          <a:bodyPr>
            <a:normAutofit fontScale="92500" lnSpcReduction="20000"/>
          </a:bodyPr>
          <a:lstStyle/>
          <a:p>
            <a:r>
              <a:rPr lang="en-US" dirty="0" smtClean="0">
                <a:solidFill>
                  <a:schemeClr val="bg1"/>
                </a:solidFill>
              </a:rPr>
              <a:t>Better home maintenance (related to neighborhood conditions)</a:t>
            </a:r>
          </a:p>
          <a:p>
            <a:r>
              <a:rPr lang="en-US" dirty="0" smtClean="0">
                <a:solidFill>
                  <a:schemeClr val="bg1"/>
                </a:solidFill>
              </a:rPr>
              <a:t>High homeownership in area = higher property values</a:t>
            </a:r>
          </a:p>
          <a:p>
            <a:r>
              <a:rPr lang="en-US" dirty="0" smtClean="0">
                <a:solidFill>
                  <a:schemeClr val="bg1"/>
                </a:solidFill>
              </a:rPr>
              <a:t>More civic engagement</a:t>
            </a:r>
          </a:p>
          <a:p>
            <a:r>
              <a:rPr lang="en-US" dirty="0" smtClean="0">
                <a:solidFill>
                  <a:schemeClr val="bg1"/>
                </a:solidFill>
              </a:rPr>
              <a:t>Increases in racial and economic segregation</a:t>
            </a:r>
          </a:p>
          <a:p>
            <a:r>
              <a:rPr lang="en-US" dirty="0" smtClean="0">
                <a:solidFill>
                  <a:schemeClr val="bg1"/>
                </a:solidFill>
              </a:rPr>
              <a:t>Less Crime</a:t>
            </a:r>
          </a:p>
          <a:p>
            <a:r>
              <a:rPr lang="en-US" dirty="0" smtClean="0">
                <a:solidFill>
                  <a:schemeClr val="bg1"/>
                </a:solidFill>
              </a:rPr>
              <a:t>Longer length of residence (relates to lower crime)</a:t>
            </a:r>
          </a:p>
          <a:p>
            <a:r>
              <a:rPr lang="en-US" dirty="0" smtClean="0">
                <a:solidFill>
                  <a:schemeClr val="bg1"/>
                </a:solidFill>
              </a:rPr>
              <a:t>Lower income and minority owners less likely to move when neighborhood deteriorates</a:t>
            </a:r>
          </a:p>
        </p:txBody>
      </p:sp>
      <p:sp>
        <p:nvSpPr>
          <p:cNvPr id="5" name="Text Placeholder 4"/>
          <p:cNvSpPr>
            <a:spLocks noGrp="1"/>
          </p:cNvSpPr>
          <p:nvPr>
            <p:ph type="body" sz="quarter" idx="3"/>
          </p:nvPr>
        </p:nvSpPr>
        <p:spPr>
          <a:xfrm>
            <a:off x="4648200" y="1371601"/>
            <a:ext cx="4041775" cy="457200"/>
          </a:xfrm>
        </p:spPr>
        <p:txBody>
          <a:bodyPr/>
          <a:lstStyle/>
          <a:p>
            <a:r>
              <a:rPr lang="en-US" dirty="0" smtClean="0">
                <a:solidFill>
                  <a:srgbClr val="FFFF00"/>
                </a:solidFill>
              </a:rPr>
              <a:t>Debt and Foreclosure</a:t>
            </a:r>
            <a:endParaRPr lang="en-US" dirty="0">
              <a:solidFill>
                <a:srgbClr val="FFFF00"/>
              </a:solidFill>
            </a:endParaRPr>
          </a:p>
        </p:txBody>
      </p:sp>
      <p:sp>
        <p:nvSpPr>
          <p:cNvPr id="6" name="Content Placeholder 5"/>
          <p:cNvSpPr>
            <a:spLocks noGrp="1"/>
          </p:cNvSpPr>
          <p:nvPr>
            <p:ph sz="quarter" idx="4"/>
          </p:nvPr>
        </p:nvSpPr>
        <p:spPr>
          <a:xfrm>
            <a:off x="4572000" y="1981200"/>
            <a:ext cx="4041775" cy="3276600"/>
          </a:xfrm>
        </p:spPr>
        <p:txBody>
          <a:bodyPr>
            <a:normAutofit/>
          </a:bodyPr>
          <a:lstStyle/>
          <a:p>
            <a:r>
              <a:rPr lang="en-US" dirty="0" smtClean="0">
                <a:solidFill>
                  <a:schemeClr val="bg1"/>
                </a:solidFill>
              </a:rPr>
              <a:t>High foreclosure= lower property values</a:t>
            </a:r>
          </a:p>
          <a:p>
            <a:r>
              <a:rPr lang="en-US" dirty="0" smtClean="0">
                <a:solidFill>
                  <a:schemeClr val="bg1"/>
                </a:solidFill>
              </a:rPr>
              <a:t>Lowers maintenance</a:t>
            </a:r>
          </a:p>
          <a:p>
            <a:r>
              <a:rPr lang="en-US" dirty="0" smtClean="0">
                <a:solidFill>
                  <a:schemeClr val="bg1"/>
                </a:solidFill>
              </a:rPr>
              <a:t>High costs to municipalities (services, lost taxes,  legal costs)</a:t>
            </a:r>
          </a:p>
          <a:p>
            <a:r>
              <a:rPr lang="en-US" dirty="0" smtClean="0">
                <a:solidFill>
                  <a:schemeClr val="bg1"/>
                </a:solidFill>
              </a:rPr>
              <a:t>Abandoned buildings related to more crime</a:t>
            </a:r>
            <a:endParaRPr lang="en-US" dirty="0">
              <a:solidFill>
                <a:schemeClr val="bg1"/>
              </a:solidFill>
            </a:endParaRPr>
          </a:p>
        </p:txBody>
      </p:sp>
      <p:sp>
        <p:nvSpPr>
          <p:cNvPr id="7" name="Title 6"/>
          <p:cNvSpPr>
            <a:spLocks noGrp="1"/>
          </p:cNvSpPr>
          <p:nvPr>
            <p:ph type="title"/>
          </p:nvPr>
        </p:nvSpPr>
        <p:spPr/>
        <p:txBody>
          <a:bodyPr>
            <a:normAutofit fontScale="90000"/>
          </a:bodyPr>
          <a:lstStyle/>
          <a:p>
            <a:r>
              <a:rPr lang="en-US" dirty="0" smtClean="0">
                <a:solidFill>
                  <a:srgbClr val="92D050"/>
                </a:solidFill>
              </a:rPr>
              <a:t>Homeownership, Debt and Foreclosure (Community Level)</a:t>
            </a:r>
            <a:endParaRPr lang="en-US" dirty="0">
              <a:solidFill>
                <a:srgbClr val="92D050"/>
              </a:solidFill>
            </a:endParaRPr>
          </a:p>
        </p:txBody>
      </p:sp>
      <p:sp>
        <p:nvSpPr>
          <p:cNvPr id="8" name="Title 1"/>
          <p:cNvSpPr>
            <a:spLocks noGrp="1"/>
          </p:cNvSpPr>
          <p:nvPr>
            <p:ph type="body" idx="1"/>
          </p:nvPr>
        </p:nvSpPr>
        <p:spPr>
          <a:xfrm>
            <a:off x="457200" y="1371600"/>
            <a:ext cx="4040188" cy="522287"/>
          </a:xfrm>
        </p:spPr>
        <p:txBody>
          <a:bodyPr>
            <a:normAutofit fontScale="97500"/>
          </a:bodyPr>
          <a:lstStyle/>
          <a:p>
            <a:r>
              <a:rPr lang="en-US" sz="2500" dirty="0" smtClean="0">
                <a:solidFill>
                  <a:srgbClr val="FFFF00"/>
                </a:solidFill>
              </a:rPr>
              <a:t>Benefits of homeownership</a:t>
            </a:r>
            <a:endParaRPr lang="en-US" dirty="0">
              <a:solidFill>
                <a:srgbClr val="FFFF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74638"/>
            <a:ext cx="8229600" cy="944562"/>
          </a:xfrm>
        </p:spPr>
        <p:txBody>
          <a:bodyPr/>
          <a:lstStyle/>
          <a:p>
            <a:r>
              <a:rPr lang="en-US" dirty="0" smtClean="0">
                <a:solidFill>
                  <a:srgbClr val="92D050"/>
                </a:solidFill>
              </a:rPr>
              <a:t>Supply and Cost Issues</a:t>
            </a:r>
            <a:endParaRPr lang="en-US" dirty="0">
              <a:solidFill>
                <a:srgbClr val="92D050"/>
              </a:solidFill>
            </a:endParaRPr>
          </a:p>
        </p:txBody>
      </p:sp>
      <p:sp>
        <p:nvSpPr>
          <p:cNvPr id="12" name="Text Placeholder 11"/>
          <p:cNvSpPr>
            <a:spLocks noGrp="1"/>
          </p:cNvSpPr>
          <p:nvPr>
            <p:ph type="body" idx="1"/>
          </p:nvPr>
        </p:nvSpPr>
        <p:spPr>
          <a:xfrm>
            <a:off x="381000" y="1295400"/>
            <a:ext cx="4040188" cy="533400"/>
          </a:xfrm>
        </p:spPr>
        <p:txBody>
          <a:bodyPr>
            <a:normAutofit/>
          </a:bodyPr>
          <a:lstStyle/>
          <a:p>
            <a:r>
              <a:rPr lang="en-US" sz="2800" dirty="0" smtClean="0">
                <a:solidFill>
                  <a:srgbClr val="FFFF00"/>
                </a:solidFill>
              </a:rPr>
              <a:t>Homeownership</a:t>
            </a:r>
            <a:endParaRPr lang="en-US" sz="2800" dirty="0">
              <a:solidFill>
                <a:srgbClr val="FFFF00"/>
              </a:solidFill>
            </a:endParaRPr>
          </a:p>
        </p:txBody>
      </p:sp>
      <p:sp>
        <p:nvSpPr>
          <p:cNvPr id="13" name="Content Placeholder 12"/>
          <p:cNvSpPr>
            <a:spLocks noGrp="1"/>
          </p:cNvSpPr>
          <p:nvPr>
            <p:ph sz="half" idx="2"/>
          </p:nvPr>
        </p:nvSpPr>
        <p:spPr>
          <a:xfrm>
            <a:off x="457200" y="1981200"/>
            <a:ext cx="4040188" cy="4144963"/>
          </a:xfrm>
        </p:spPr>
        <p:txBody>
          <a:bodyPr/>
          <a:lstStyle/>
          <a:p>
            <a:r>
              <a:rPr lang="en-US" dirty="0" smtClean="0">
                <a:solidFill>
                  <a:schemeClr val="bg1"/>
                </a:solidFill>
              </a:rPr>
              <a:t>Rapid price appreciation until 2006 then flat then dropped in 2009</a:t>
            </a:r>
          </a:p>
          <a:p>
            <a:r>
              <a:rPr lang="en-US" dirty="0" smtClean="0">
                <a:solidFill>
                  <a:schemeClr val="bg1"/>
                </a:solidFill>
              </a:rPr>
              <a:t>After expansion of lending thru subprime, credit has contracted</a:t>
            </a:r>
          </a:p>
          <a:p>
            <a:r>
              <a:rPr lang="en-US" dirty="0" smtClean="0">
                <a:solidFill>
                  <a:schemeClr val="bg1"/>
                </a:solidFill>
              </a:rPr>
              <a:t>Housing starts have dropped</a:t>
            </a:r>
          </a:p>
          <a:p>
            <a:r>
              <a:rPr lang="en-US" dirty="0" smtClean="0">
                <a:solidFill>
                  <a:schemeClr val="bg1"/>
                </a:solidFill>
              </a:rPr>
              <a:t>Equity has dropped 41% (2009)</a:t>
            </a:r>
          </a:p>
          <a:p>
            <a:pPr>
              <a:buNone/>
            </a:pPr>
            <a:endParaRPr lang="en-US" dirty="0">
              <a:solidFill>
                <a:schemeClr val="bg1"/>
              </a:solidFill>
            </a:endParaRPr>
          </a:p>
        </p:txBody>
      </p:sp>
      <p:sp>
        <p:nvSpPr>
          <p:cNvPr id="14" name="Text Placeholder 13"/>
          <p:cNvSpPr>
            <a:spLocks noGrp="1"/>
          </p:cNvSpPr>
          <p:nvPr>
            <p:ph type="body" sz="quarter" idx="3"/>
          </p:nvPr>
        </p:nvSpPr>
        <p:spPr>
          <a:xfrm>
            <a:off x="4648200" y="1219200"/>
            <a:ext cx="4041775" cy="533400"/>
          </a:xfrm>
        </p:spPr>
        <p:txBody>
          <a:bodyPr>
            <a:normAutofit/>
          </a:bodyPr>
          <a:lstStyle/>
          <a:p>
            <a:r>
              <a:rPr lang="en-US" sz="2800" dirty="0" smtClean="0">
                <a:solidFill>
                  <a:srgbClr val="FFFF00"/>
                </a:solidFill>
              </a:rPr>
              <a:t>Rental  Housing</a:t>
            </a:r>
            <a:endParaRPr lang="en-US" sz="2800" dirty="0">
              <a:solidFill>
                <a:srgbClr val="FFFF00"/>
              </a:solidFill>
            </a:endParaRPr>
          </a:p>
        </p:txBody>
      </p:sp>
      <p:sp>
        <p:nvSpPr>
          <p:cNvPr id="15" name="Content Placeholder 14"/>
          <p:cNvSpPr>
            <a:spLocks noGrp="1"/>
          </p:cNvSpPr>
          <p:nvPr>
            <p:ph sz="quarter" idx="4"/>
          </p:nvPr>
        </p:nvSpPr>
        <p:spPr>
          <a:xfrm>
            <a:off x="4645025" y="1981200"/>
            <a:ext cx="4041775" cy="4144963"/>
          </a:xfrm>
        </p:spPr>
        <p:txBody>
          <a:bodyPr/>
          <a:lstStyle/>
          <a:p>
            <a:r>
              <a:rPr lang="en-US" dirty="0" smtClean="0">
                <a:solidFill>
                  <a:schemeClr val="bg1"/>
                </a:solidFill>
              </a:rPr>
              <a:t>Shortage of low cost units has increased for  2 decades</a:t>
            </a:r>
          </a:p>
          <a:p>
            <a:r>
              <a:rPr lang="en-US" dirty="0" smtClean="0">
                <a:solidFill>
                  <a:schemeClr val="bg1"/>
                </a:solidFill>
              </a:rPr>
              <a:t>Construction of new units mostly  in higher cost  brackets</a:t>
            </a:r>
          </a:p>
          <a:p>
            <a:r>
              <a:rPr lang="en-US" dirty="0" smtClean="0">
                <a:solidFill>
                  <a:schemeClr val="bg1"/>
                </a:solidFill>
              </a:rPr>
              <a:t>10% </a:t>
            </a:r>
            <a:r>
              <a:rPr lang="en-US" smtClean="0">
                <a:solidFill>
                  <a:schemeClr val="bg1"/>
                </a:solidFill>
              </a:rPr>
              <a:t>vacancy 2008</a:t>
            </a:r>
            <a:endParaRPr lang="en-US" dirty="0" smtClean="0">
              <a:solidFill>
                <a:schemeClr val="bg1"/>
              </a:solidFill>
            </a:endParaRPr>
          </a:p>
          <a:p>
            <a:pPr>
              <a:buNone/>
            </a:pPr>
            <a:endParaRPr lang="en-US"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Homelessness Rising</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bg1"/>
                </a:solidFill>
              </a:rPr>
              <a:t> A January 2007 count put the number of homeless at 671,888. Two-fifths of the homeless were sleeping on the street or in other places unfit for human habitation. More than a third of the homeless were members of families with children.  </a:t>
            </a:r>
          </a:p>
          <a:p>
            <a:r>
              <a:rPr lang="en-US" dirty="0" smtClean="0">
                <a:solidFill>
                  <a:schemeClr val="bg1"/>
                </a:solidFill>
              </a:rPr>
              <a:t>The New York Times on Oct. 19 2009 reports rise in shelter entries caused by foreclosure to 10% from 0% last year.</a:t>
            </a:r>
            <a:endParaRPr lang="en-US" b="1"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76200"/>
            <a:ext cx="8763000" cy="1752600"/>
          </a:xfrm>
        </p:spPr>
        <p:txBody>
          <a:bodyPr>
            <a:normAutofit/>
          </a:bodyPr>
          <a:lstStyle/>
          <a:p>
            <a:pPr>
              <a:spcBef>
                <a:spcPts val="0"/>
              </a:spcBef>
            </a:pPr>
            <a:r>
              <a:rPr lang="en-US" b="1" dirty="0" smtClean="0">
                <a:solidFill>
                  <a:srgbClr val="FFFF00"/>
                </a:solidFill>
              </a:rPr>
              <a:t>What is shared equity housing?</a:t>
            </a:r>
          </a:p>
          <a:p>
            <a:pPr>
              <a:spcBef>
                <a:spcPts val="0"/>
              </a:spcBef>
            </a:pPr>
            <a:r>
              <a:rPr lang="en-US" i="1" dirty="0" smtClean="0">
                <a:solidFill>
                  <a:schemeClr val="bg1"/>
                </a:solidFill>
                <a:latin typeface="Arial Narrow" pitchFamily="34" charset="0"/>
                <a:cs typeface="Arial" pitchFamily="34" charset="0"/>
              </a:rPr>
              <a:t>A form of resale-restricted</a:t>
            </a:r>
            <a:r>
              <a:rPr lang="en-US" i="1" dirty="0">
                <a:solidFill>
                  <a:schemeClr val="bg1"/>
                </a:solidFill>
                <a:latin typeface="Arial Narrow" pitchFamily="34" charset="0"/>
                <a:cs typeface="Arial" pitchFamily="34" charset="0"/>
              </a:rPr>
              <a:t>, owner-occupied housing where the </a:t>
            </a:r>
            <a:r>
              <a:rPr lang="en-US" i="1" dirty="0" smtClean="0">
                <a:solidFill>
                  <a:schemeClr val="bg1"/>
                </a:solidFill>
                <a:latin typeface="Arial Narrow" pitchFamily="34" charset="0"/>
                <a:cs typeface="Arial" pitchFamily="34" charset="0"/>
              </a:rPr>
              <a:t>resident </a:t>
            </a:r>
            <a:r>
              <a:rPr lang="en-US" i="1" dirty="0">
                <a:solidFill>
                  <a:schemeClr val="bg1"/>
                </a:solidFill>
                <a:latin typeface="Arial Narrow" pitchFamily="34" charset="0"/>
                <a:cs typeface="Arial" pitchFamily="34" charset="0"/>
              </a:rPr>
              <a:t>partially owns the home or </a:t>
            </a:r>
            <a:r>
              <a:rPr lang="en-US" i="1" dirty="0" smtClean="0">
                <a:solidFill>
                  <a:schemeClr val="bg1"/>
                </a:solidFill>
                <a:latin typeface="Arial Narrow" pitchFamily="34" charset="0"/>
                <a:cs typeface="Arial" pitchFamily="34" charset="0"/>
              </a:rPr>
              <a:t>property.</a:t>
            </a:r>
          </a:p>
          <a:p>
            <a:pPr>
              <a:spcBef>
                <a:spcPts val="0"/>
              </a:spcBef>
            </a:pPr>
            <a:endParaRPr lang="en-US" sz="1000" dirty="0">
              <a:solidFill>
                <a:schemeClr val="bg1"/>
              </a:solidFill>
              <a:latin typeface="Arial Narrow" pitchFamily="34" charset="0"/>
              <a:cs typeface="Arial" pitchFamily="34" charset="0"/>
            </a:endParaRPr>
          </a:p>
        </p:txBody>
      </p:sp>
      <p:sp>
        <p:nvSpPr>
          <p:cNvPr id="4" name="Rectangle 3"/>
          <p:cNvSpPr/>
          <p:nvPr/>
        </p:nvSpPr>
        <p:spPr>
          <a:xfrm>
            <a:off x="0" y="0"/>
            <a:ext cx="9144000" cy="6858000"/>
          </a:xfrm>
          <a:prstGeom prst="rect">
            <a:avLst/>
          </a:prstGeom>
          <a:noFill/>
          <a:ln w="1270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Calibri"/>
              <a:ea typeface="+mn-ea"/>
              <a:cs typeface="+mn-cs"/>
            </a:endParaRPr>
          </a:p>
        </p:txBody>
      </p:sp>
      <p:sp>
        <p:nvSpPr>
          <p:cNvPr id="6" name="Rectangle 5"/>
          <p:cNvSpPr/>
          <p:nvPr/>
        </p:nvSpPr>
        <p:spPr>
          <a:xfrm>
            <a:off x="2362200" y="1524000"/>
            <a:ext cx="6553200" cy="5076825"/>
          </a:xfrm>
          <a:prstGeom prst="rect">
            <a:avLst/>
          </a:prstGeom>
        </p:spPr>
        <p:txBody>
          <a:bodyPr wrap="square">
            <a:spAutoFit/>
          </a:bodyPr>
          <a:lstStyle/>
          <a:p>
            <a:pPr algn="ctr" rtl="0"/>
            <a:r>
              <a:rPr lang="en-US" sz="2400" b="1" u="sng" kern="1200" dirty="0">
                <a:solidFill>
                  <a:prstClr val="white"/>
                </a:solidFill>
                <a:latin typeface="Arial Narrow" pitchFamily="34" charset="0"/>
                <a:ea typeface="+mn-ea"/>
                <a:cs typeface="Arial" pitchFamily="34" charset="0"/>
              </a:rPr>
              <a:t>3 MODELS:</a:t>
            </a:r>
          </a:p>
          <a:p>
            <a:pPr algn="l" rtl="0"/>
            <a:endParaRPr lang="en-US" sz="2400" kern="1200" dirty="0">
              <a:solidFill>
                <a:prstClr val="white"/>
              </a:solidFill>
              <a:latin typeface="Arial Narrow" pitchFamily="34" charset="0"/>
              <a:ea typeface="+mn-ea"/>
              <a:cs typeface="Arial" pitchFamily="34" charset="0"/>
            </a:endParaRPr>
          </a:p>
          <a:p>
            <a:pPr algn="l" rtl="0"/>
            <a:r>
              <a:rPr lang="en-US" sz="2000" b="1" kern="1200" dirty="0">
                <a:solidFill>
                  <a:prstClr val="white"/>
                </a:solidFill>
                <a:latin typeface="Arial Narrow" pitchFamily="34" charset="0"/>
                <a:ea typeface="+mn-ea"/>
                <a:cs typeface="Arial" pitchFamily="34" charset="0"/>
              </a:rPr>
              <a:t>Limited Equity Cooperatives (LEC): </a:t>
            </a:r>
          </a:p>
          <a:p>
            <a:pPr algn="l" rtl="0">
              <a:buFont typeface="Arial" pitchFamily="34" charset="0"/>
              <a:buChar char="•"/>
            </a:pPr>
            <a:r>
              <a:rPr lang="en-US" sz="2000" kern="1200" dirty="0">
                <a:solidFill>
                  <a:prstClr val="white"/>
                </a:solidFill>
                <a:latin typeface="Arial Narrow" pitchFamily="34" charset="0"/>
                <a:ea typeface="+mn-ea"/>
                <a:cs typeface="Arial" pitchFamily="34" charset="0"/>
              </a:rPr>
              <a:t> buys shares in a cooperative that owns the housing</a:t>
            </a:r>
          </a:p>
          <a:p>
            <a:pPr algn="l" rtl="0">
              <a:buFont typeface="Arial" pitchFamily="34" charset="0"/>
              <a:buChar char="•"/>
            </a:pPr>
            <a:r>
              <a:rPr lang="en-US" sz="2000" kern="1200" dirty="0">
                <a:solidFill>
                  <a:prstClr val="white"/>
                </a:solidFill>
                <a:latin typeface="Arial Narrow" pitchFamily="34" charset="0"/>
                <a:ea typeface="+mn-ea"/>
                <a:cs typeface="Arial" pitchFamily="34" charset="0"/>
              </a:rPr>
              <a:t> ≈ 500,000 units, most developed in 1960-70s</a:t>
            </a:r>
          </a:p>
          <a:p>
            <a:pPr algn="l" rtl="0"/>
            <a:endParaRPr lang="en-US" sz="3600" kern="1200" dirty="0">
              <a:solidFill>
                <a:prstClr val="white"/>
              </a:solidFill>
              <a:latin typeface="Arial Narrow" pitchFamily="34" charset="0"/>
              <a:ea typeface="+mn-ea"/>
              <a:cs typeface="Arial" pitchFamily="34" charset="0"/>
            </a:endParaRPr>
          </a:p>
          <a:p>
            <a:pPr algn="l" rtl="0"/>
            <a:r>
              <a:rPr lang="en-US" sz="2000" b="1" kern="1200" dirty="0">
                <a:solidFill>
                  <a:prstClr val="white"/>
                </a:solidFill>
                <a:latin typeface="Arial Narrow" pitchFamily="34" charset="0"/>
                <a:ea typeface="+mn-ea"/>
                <a:cs typeface="Arial" pitchFamily="34" charset="0"/>
              </a:rPr>
              <a:t>Community Land Trusts (CLT): </a:t>
            </a:r>
          </a:p>
          <a:p>
            <a:pPr algn="l" rtl="0">
              <a:buFont typeface="Arial" pitchFamily="34" charset="0"/>
              <a:buChar char="•"/>
            </a:pPr>
            <a:r>
              <a:rPr lang="en-US" sz="2000" kern="1200" dirty="0">
                <a:solidFill>
                  <a:prstClr val="white"/>
                </a:solidFill>
                <a:latin typeface="Arial Narrow" pitchFamily="34" charset="0"/>
                <a:ea typeface="+mn-ea"/>
                <a:cs typeface="Arial" pitchFamily="34" charset="0"/>
              </a:rPr>
              <a:t> buys the home, leases the land</a:t>
            </a:r>
          </a:p>
          <a:p>
            <a:pPr algn="l" rtl="0">
              <a:buFont typeface="Arial" pitchFamily="34" charset="0"/>
              <a:buChar char="•"/>
            </a:pPr>
            <a:r>
              <a:rPr lang="en-US" sz="2000" kern="1200" dirty="0">
                <a:solidFill>
                  <a:prstClr val="white"/>
                </a:solidFill>
                <a:latin typeface="Arial Narrow" pitchFamily="34" charset="0"/>
                <a:ea typeface="+mn-ea"/>
                <a:cs typeface="Arial" pitchFamily="34" charset="0"/>
              </a:rPr>
              <a:t> ≈ 200 CLTs, ≈ 10,000 units, started in 1970s and doubled since 2000</a:t>
            </a:r>
          </a:p>
          <a:p>
            <a:pPr algn="l" rtl="0"/>
            <a:endParaRPr lang="en-US" sz="3600" kern="1200" dirty="0">
              <a:solidFill>
                <a:prstClr val="white"/>
              </a:solidFill>
              <a:latin typeface="Arial Narrow" pitchFamily="34" charset="0"/>
              <a:ea typeface="+mn-ea"/>
              <a:cs typeface="Arial" pitchFamily="34" charset="0"/>
            </a:endParaRPr>
          </a:p>
          <a:p>
            <a:pPr algn="l" rtl="0"/>
            <a:r>
              <a:rPr lang="en-US" sz="2000" b="1" kern="1200" dirty="0">
                <a:solidFill>
                  <a:prstClr val="white"/>
                </a:solidFill>
                <a:latin typeface="Arial Narrow" pitchFamily="34" charset="0"/>
                <a:ea typeface="+mn-ea"/>
                <a:cs typeface="Arial" pitchFamily="34" charset="0"/>
              </a:rPr>
              <a:t>Deed-Restricted Housing (DRH): </a:t>
            </a:r>
          </a:p>
          <a:p>
            <a:pPr algn="l" rtl="0">
              <a:buFont typeface="Arial" pitchFamily="34" charset="0"/>
              <a:buChar char="•"/>
            </a:pPr>
            <a:r>
              <a:rPr lang="en-US" sz="2000" kern="1200" dirty="0">
                <a:solidFill>
                  <a:prstClr val="white"/>
                </a:solidFill>
                <a:latin typeface="Arial Narrow" pitchFamily="34" charset="0"/>
                <a:ea typeface="+mn-ea"/>
                <a:cs typeface="Arial" pitchFamily="34" charset="0"/>
              </a:rPr>
              <a:t> buys the home with restricted covenant on the property deed</a:t>
            </a:r>
          </a:p>
          <a:p>
            <a:pPr algn="l" rtl="0">
              <a:buFont typeface="Arial" pitchFamily="34" charset="0"/>
              <a:buChar char="•"/>
            </a:pPr>
            <a:r>
              <a:rPr lang="en-US" sz="2000" kern="1200" dirty="0">
                <a:solidFill>
                  <a:prstClr val="white"/>
                </a:solidFill>
                <a:latin typeface="Arial Narrow" pitchFamily="34" charset="0"/>
                <a:ea typeface="+mn-ea"/>
                <a:cs typeface="Arial" pitchFamily="34" charset="0"/>
              </a:rPr>
              <a:t> ≈ 500 DR programs, ≈ 50,000 units, took off since 2000</a:t>
            </a:r>
          </a:p>
        </p:txBody>
      </p:sp>
      <p:grpSp>
        <p:nvGrpSpPr>
          <p:cNvPr id="2" name="Group 19"/>
          <p:cNvGrpSpPr/>
          <p:nvPr/>
        </p:nvGrpSpPr>
        <p:grpSpPr>
          <a:xfrm>
            <a:off x="76200" y="1981200"/>
            <a:ext cx="2590800" cy="4724400"/>
            <a:chOff x="76200" y="1981200"/>
            <a:chExt cx="2590800" cy="4724400"/>
          </a:xfrm>
        </p:grpSpPr>
        <p:pic>
          <p:nvPicPr>
            <p:cNvPr id="5" name="Picture 2"/>
            <p:cNvPicPr>
              <a:picLocks noChangeAspect="1" noChangeArrowheads="1"/>
            </p:cNvPicPr>
            <p:nvPr/>
          </p:nvPicPr>
          <p:blipFill>
            <a:blip r:embed="rId3" cstate="print"/>
            <a:srcRect/>
            <a:stretch>
              <a:fillRect/>
            </a:stretch>
          </p:blipFill>
          <p:spPr bwMode="auto">
            <a:xfrm>
              <a:off x="228600" y="3581400"/>
              <a:ext cx="2057400" cy="1467576"/>
            </a:xfrm>
            <a:prstGeom prst="rect">
              <a:avLst/>
            </a:prstGeom>
            <a:noFill/>
            <a:ln w="9525">
              <a:noFill/>
              <a:miter lim="800000"/>
              <a:headEnd/>
              <a:tailEnd/>
            </a:ln>
          </p:spPr>
        </p:pic>
        <p:pic>
          <p:nvPicPr>
            <p:cNvPr id="2054" name="Picture 6"/>
            <p:cNvPicPr>
              <a:picLocks noChangeAspect="1" noChangeArrowheads="1"/>
            </p:cNvPicPr>
            <p:nvPr/>
          </p:nvPicPr>
          <p:blipFill>
            <a:blip r:embed="rId4" cstate="print"/>
            <a:srcRect/>
            <a:stretch>
              <a:fillRect/>
            </a:stretch>
          </p:blipFill>
          <p:spPr bwMode="auto">
            <a:xfrm>
              <a:off x="228600" y="1981200"/>
              <a:ext cx="2089525" cy="1323820"/>
            </a:xfrm>
            <a:prstGeom prst="rect">
              <a:avLst/>
            </a:prstGeom>
            <a:noFill/>
            <a:ln w="9525">
              <a:noFill/>
              <a:miter lim="800000"/>
              <a:headEnd/>
              <a:tailEnd/>
            </a:ln>
          </p:spPr>
        </p:pic>
        <p:grpSp>
          <p:nvGrpSpPr>
            <p:cNvPr id="7" name="Group 15"/>
            <p:cNvGrpSpPr/>
            <p:nvPr/>
          </p:nvGrpSpPr>
          <p:grpSpPr>
            <a:xfrm>
              <a:off x="152400" y="5334000"/>
              <a:ext cx="2209800" cy="1371600"/>
              <a:chOff x="152400" y="5257800"/>
              <a:chExt cx="2209800" cy="1371600"/>
            </a:xfrm>
          </p:grpSpPr>
          <p:grpSp>
            <p:nvGrpSpPr>
              <p:cNvPr id="8" name="Group 10"/>
              <p:cNvGrpSpPr/>
              <p:nvPr/>
            </p:nvGrpSpPr>
            <p:grpSpPr>
              <a:xfrm>
                <a:off x="228600" y="5257800"/>
                <a:ext cx="2057400" cy="1295400"/>
                <a:chOff x="228600" y="4876800"/>
                <a:chExt cx="2819400" cy="2028392"/>
              </a:xfrm>
            </p:grpSpPr>
            <p:pic>
              <p:nvPicPr>
                <p:cNvPr id="2051" name="Picture 3"/>
                <p:cNvPicPr>
                  <a:picLocks noChangeAspect="1" noChangeArrowheads="1"/>
                </p:cNvPicPr>
                <p:nvPr/>
              </p:nvPicPr>
              <p:blipFill>
                <a:blip r:embed="rId5" cstate="print"/>
                <a:srcRect/>
                <a:stretch>
                  <a:fillRect/>
                </a:stretch>
              </p:blipFill>
              <p:spPr bwMode="auto">
                <a:xfrm>
                  <a:off x="228600" y="4895850"/>
                  <a:ext cx="1362075" cy="1809750"/>
                </a:xfrm>
                <a:prstGeom prst="rect">
                  <a:avLst/>
                </a:prstGeom>
                <a:noFill/>
                <a:ln w="9525">
                  <a:noFill/>
                  <a:miter lim="800000"/>
                  <a:headEnd/>
                  <a:tailEnd/>
                </a:ln>
              </p:spPr>
            </p:pic>
            <p:pic>
              <p:nvPicPr>
                <p:cNvPr id="9" name="Picture 71" descr="homeproperty1"/>
                <p:cNvPicPr>
                  <a:picLocks noChangeAspect="1" noChangeArrowheads="1"/>
                </p:cNvPicPr>
                <p:nvPr/>
              </p:nvPicPr>
              <p:blipFill>
                <a:blip r:embed="rId6" cstate="print"/>
                <a:srcRect/>
                <a:stretch>
                  <a:fillRect/>
                </a:stretch>
              </p:blipFill>
              <p:spPr bwMode="auto">
                <a:xfrm>
                  <a:off x="1600199" y="4876800"/>
                  <a:ext cx="1447801" cy="2028392"/>
                </a:xfrm>
                <a:prstGeom prst="rect">
                  <a:avLst/>
                </a:prstGeom>
                <a:noFill/>
                <a:ln w="9525">
                  <a:solidFill>
                    <a:schemeClr val="tx1"/>
                  </a:solidFill>
                  <a:miter lim="800000"/>
                  <a:headEnd/>
                  <a:tailEnd/>
                </a:ln>
              </p:spPr>
            </p:pic>
          </p:grpSp>
          <p:sp>
            <p:nvSpPr>
              <p:cNvPr id="15" name="Rectangle 14"/>
              <p:cNvSpPr/>
              <p:nvPr/>
            </p:nvSpPr>
            <p:spPr>
              <a:xfrm>
                <a:off x="152400" y="6400800"/>
                <a:ext cx="22098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Calibri"/>
                  <a:ea typeface="+mn-ea"/>
                  <a:cs typeface="+mn-cs"/>
                </a:endParaRPr>
              </a:p>
            </p:txBody>
          </p:sp>
        </p:grpSp>
        <p:sp>
          <p:nvSpPr>
            <p:cNvPr id="17" name="TextBox 16"/>
            <p:cNvSpPr txBox="1"/>
            <p:nvPr/>
          </p:nvSpPr>
          <p:spPr>
            <a:xfrm>
              <a:off x="76200" y="3276600"/>
              <a:ext cx="2286000" cy="253916"/>
            </a:xfrm>
            <a:prstGeom prst="rect">
              <a:avLst/>
            </a:prstGeom>
            <a:noFill/>
          </p:spPr>
          <p:txBody>
            <a:bodyPr wrap="square" rtlCol="0">
              <a:spAutoFit/>
            </a:bodyPr>
            <a:lstStyle/>
            <a:p>
              <a:pPr algn="l" rtl="0"/>
              <a:r>
                <a:rPr lang="en-US" sz="1050" kern="1200" dirty="0">
                  <a:solidFill>
                    <a:prstClr val="white"/>
                  </a:solidFill>
                  <a:latin typeface="Arial Narrow" pitchFamily="34" charset="0"/>
                  <a:ea typeface="+mn-ea"/>
                  <a:cs typeface="+mn-cs"/>
                </a:rPr>
                <a:t>LEC Washington, D.C.</a:t>
              </a:r>
            </a:p>
          </p:txBody>
        </p:sp>
        <p:sp>
          <p:nvSpPr>
            <p:cNvPr id="18" name="TextBox 17"/>
            <p:cNvSpPr txBox="1"/>
            <p:nvPr/>
          </p:nvSpPr>
          <p:spPr>
            <a:xfrm>
              <a:off x="152400" y="5003884"/>
              <a:ext cx="2286000" cy="253916"/>
            </a:xfrm>
            <a:prstGeom prst="rect">
              <a:avLst/>
            </a:prstGeom>
            <a:noFill/>
          </p:spPr>
          <p:txBody>
            <a:bodyPr wrap="square" rtlCol="0">
              <a:spAutoFit/>
            </a:bodyPr>
            <a:lstStyle/>
            <a:p>
              <a:pPr algn="l" rtl="0"/>
              <a:r>
                <a:rPr lang="en-US" sz="1050" kern="1200" dirty="0">
                  <a:solidFill>
                    <a:prstClr val="white"/>
                  </a:solidFill>
                  <a:latin typeface="Arial Narrow" pitchFamily="34" charset="0"/>
                  <a:ea typeface="+mn-ea"/>
                  <a:cs typeface="+mn-cs"/>
                </a:rPr>
                <a:t>CLT Athens, GA</a:t>
              </a:r>
            </a:p>
          </p:txBody>
        </p:sp>
        <p:sp>
          <p:nvSpPr>
            <p:cNvPr id="19" name="TextBox 18"/>
            <p:cNvSpPr txBox="1"/>
            <p:nvPr/>
          </p:nvSpPr>
          <p:spPr>
            <a:xfrm>
              <a:off x="152400" y="6451684"/>
              <a:ext cx="2514600" cy="253916"/>
            </a:xfrm>
            <a:prstGeom prst="rect">
              <a:avLst/>
            </a:prstGeom>
            <a:noFill/>
          </p:spPr>
          <p:txBody>
            <a:bodyPr wrap="square" rtlCol="0">
              <a:spAutoFit/>
            </a:bodyPr>
            <a:lstStyle/>
            <a:p>
              <a:pPr algn="l" rtl="0"/>
              <a:r>
                <a:rPr lang="en-US" sz="1050" kern="1200" dirty="0">
                  <a:solidFill>
                    <a:prstClr val="white"/>
                  </a:solidFill>
                  <a:latin typeface="Arial Narrow" pitchFamily="34" charset="0"/>
                  <a:ea typeface="+mn-ea"/>
                  <a:cs typeface="+mn-cs"/>
                </a:rPr>
                <a:t>DRH Boulder, CO     San Francisco, CA</a:t>
              </a: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76200"/>
            <a:ext cx="8763000" cy="1752600"/>
          </a:xfrm>
        </p:spPr>
        <p:txBody>
          <a:bodyPr>
            <a:normAutofit/>
          </a:bodyPr>
          <a:lstStyle/>
          <a:p>
            <a:pPr>
              <a:spcBef>
                <a:spcPts val="0"/>
              </a:spcBef>
            </a:pPr>
            <a:r>
              <a:rPr lang="en-US" b="1" dirty="0" smtClean="0">
                <a:solidFill>
                  <a:srgbClr val="FFFF00"/>
                </a:solidFill>
              </a:rPr>
              <a:t>How is Shared Equity Implemented?</a:t>
            </a:r>
          </a:p>
          <a:p>
            <a:pPr>
              <a:spcBef>
                <a:spcPts val="0"/>
              </a:spcBef>
            </a:pPr>
            <a:endParaRPr lang="en-US" sz="1000" dirty="0" smtClean="0">
              <a:solidFill>
                <a:schemeClr val="bg1"/>
              </a:solidFill>
              <a:latin typeface="Arial Narrow" pitchFamily="34" charset="0"/>
              <a:cs typeface="Arial" pitchFamily="34" charset="0"/>
            </a:endParaRPr>
          </a:p>
          <a:p>
            <a:pPr>
              <a:spcBef>
                <a:spcPts val="0"/>
              </a:spcBef>
            </a:pPr>
            <a:endParaRPr lang="en-US" sz="1000" dirty="0">
              <a:solidFill>
                <a:schemeClr val="bg1"/>
              </a:solidFill>
              <a:latin typeface="Arial Narrow" pitchFamily="34" charset="0"/>
              <a:cs typeface="Arial" pitchFamily="34" charset="0"/>
            </a:endParaRPr>
          </a:p>
        </p:txBody>
      </p:sp>
      <p:sp>
        <p:nvSpPr>
          <p:cNvPr id="4" name="Rectangle 3"/>
          <p:cNvSpPr/>
          <p:nvPr/>
        </p:nvSpPr>
        <p:spPr>
          <a:xfrm>
            <a:off x="0" y="0"/>
            <a:ext cx="9144000" cy="6858000"/>
          </a:xfrm>
          <a:prstGeom prst="rect">
            <a:avLst/>
          </a:prstGeom>
          <a:noFill/>
          <a:ln w="1270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6" name="Rectangle 5"/>
          <p:cNvSpPr/>
          <p:nvPr/>
        </p:nvSpPr>
        <p:spPr>
          <a:xfrm>
            <a:off x="1447800" y="1066800"/>
            <a:ext cx="6934200" cy="5693866"/>
          </a:xfrm>
          <a:prstGeom prst="rect">
            <a:avLst/>
          </a:prstGeom>
        </p:spPr>
        <p:txBody>
          <a:bodyPr wrap="square">
            <a:spAutoFit/>
          </a:bodyPr>
          <a:lstStyle/>
          <a:p>
            <a:r>
              <a:rPr lang="en-US" sz="2800" b="1" u="sng" dirty="0">
                <a:solidFill>
                  <a:schemeClr val="bg1"/>
                </a:solidFill>
                <a:cs typeface="Arial" pitchFamily="34" charset="0"/>
              </a:rPr>
              <a:t>T</a:t>
            </a:r>
            <a:r>
              <a:rPr lang="en-US" sz="2800" b="1" u="sng" dirty="0" smtClean="0">
                <a:solidFill>
                  <a:schemeClr val="bg1"/>
                </a:solidFill>
                <a:cs typeface="Arial" pitchFamily="34" charset="0"/>
              </a:rPr>
              <a:t>he Local Steward:</a:t>
            </a:r>
          </a:p>
          <a:p>
            <a:endParaRPr lang="en-US" sz="1000" i="1" dirty="0" smtClean="0">
              <a:solidFill>
                <a:schemeClr val="bg1"/>
              </a:solidFill>
              <a:cs typeface="Arial" pitchFamily="34" charset="0"/>
            </a:endParaRPr>
          </a:p>
          <a:p>
            <a:pPr marL="457200" indent="-457200">
              <a:buFont typeface="+mj-lt"/>
              <a:buAutoNum type="arabicPeriod"/>
            </a:pPr>
            <a:r>
              <a:rPr lang="en-US" sz="2000" dirty="0" smtClean="0">
                <a:solidFill>
                  <a:schemeClr val="bg1"/>
                </a:solidFill>
                <a:cs typeface="Arial" pitchFamily="34" charset="0"/>
              </a:rPr>
              <a:t>to monitor and maintain permanent affordability</a:t>
            </a:r>
          </a:p>
          <a:p>
            <a:pPr marL="457200" indent="-457200">
              <a:buFont typeface="+mj-lt"/>
              <a:buAutoNum type="arabicPeriod"/>
            </a:pPr>
            <a:r>
              <a:rPr lang="en-US" sz="2000" dirty="0" smtClean="0">
                <a:solidFill>
                  <a:schemeClr val="bg1"/>
                </a:solidFill>
                <a:cs typeface="Arial" pitchFamily="34" charset="0"/>
              </a:rPr>
              <a:t>to manage assets</a:t>
            </a:r>
          </a:p>
          <a:p>
            <a:pPr marL="457200" indent="-457200">
              <a:buFont typeface="+mj-lt"/>
              <a:buAutoNum type="arabicPeriod"/>
            </a:pPr>
            <a:r>
              <a:rPr lang="en-US" sz="2000" dirty="0" smtClean="0">
                <a:solidFill>
                  <a:schemeClr val="bg1"/>
                </a:solidFill>
                <a:cs typeface="Arial" pitchFamily="34" charset="0"/>
              </a:rPr>
              <a:t>to advocate, market, and promote public policies that facilitate   the  success of shared equity locally and nationally </a:t>
            </a:r>
          </a:p>
          <a:p>
            <a:pPr>
              <a:buFont typeface="Arial" pitchFamily="34" charset="0"/>
              <a:buChar char="•"/>
            </a:pPr>
            <a:endParaRPr lang="en-US" sz="2400" dirty="0" smtClean="0">
              <a:solidFill>
                <a:schemeClr val="bg1"/>
              </a:solidFill>
              <a:cs typeface="Arial" pitchFamily="34" charset="0"/>
            </a:endParaRPr>
          </a:p>
          <a:p>
            <a:pPr>
              <a:buFont typeface="Arial" pitchFamily="34" charset="0"/>
              <a:buChar char="•"/>
            </a:pPr>
            <a:endParaRPr lang="en-US" sz="2400" dirty="0">
              <a:solidFill>
                <a:schemeClr val="bg1"/>
              </a:solidFill>
              <a:cs typeface="Arial" pitchFamily="34" charset="0"/>
            </a:endParaRPr>
          </a:p>
          <a:p>
            <a:r>
              <a:rPr lang="en-US" sz="2800" b="1" u="sng" dirty="0" smtClean="0">
                <a:solidFill>
                  <a:schemeClr val="bg1"/>
                </a:solidFill>
                <a:cs typeface="Arial" pitchFamily="34" charset="0"/>
              </a:rPr>
              <a:t>Sale of a Shared Equity home:</a:t>
            </a:r>
          </a:p>
          <a:p>
            <a:endParaRPr lang="en-US" sz="1000" i="1" dirty="0" smtClean="0">
              <a:solidFill>
                <a:schemeClr val="bg1"/>
              </a:solidFill>
              <a:cs typeface="Arial" pitchFamily="34" charset="0"/>
            </a:endParaRPr>
          </a:p>
          <a:p>
            <a:pPr marL="457200" indent="-457200">
              <a:buFont typeface="+mj-lt"/>
              <a:buAutoNum type="arabicPeriod"/>
            </a:pPr>
            <a:r>
              <a:rPr lang="en-US" sz="2000" dirty="0" smtClean="0">
                <a:solidFill>
                  <a:schemeClr val="bg1"/>
                </a:solidFill>
                <a:cs typeface="Arial" pitchFamily="34" charset="0"/>
              </a:rPr>
              <a:t>Index-based formula</a:t>
            </a:r>
          </a:p>
          <a:p>
            <a:pPr marL="457200" indent="-457200">
              <a:buFont typeface="+mj-lt"/>
              <a:buAutoNum type="arabicPeriod"/>
            </a:pPr>
            <a:r>
              <a:rPr lang="en-US" sz="2000" dirty="0" smtClean="0">
                <a:solidFill>
                  <a:schemeClr val="bg1"/>
                </a:solidFill>
                <a:cs typeface="Arial" pitchFamily="34" charset="0"/>
              </a:rPr>
              <a:t>Mortgage-based formula</a:t>
            </a:r>
          </a:p>
          <a:p>
            <a:pPr marL="457200" indent="-457200">
              <a:buFont typeface="+mj-lt"/>
              <a:buAutoNum type="arabicPeriod"/>
            </a:pPr>
            <a:r>
              <a:rPr lang="en-US" sz="2000" dirty="0" smtClean="0">
                <a:solidFill>
                  <a:schemeClr val="bg1"/>
                </a:solidFill>
                <a:cs typeface="Arial" pitchFamily="34" charset="0"/>
              </a:rPr>
              <a:t>Appraisal-based formula</a:t>
            </a:r>
          </a:p>
          <a:p>
            <a:endParaRPr lang="en-US" sz="2000" i="1" dirty="0" smtClean="0">
              <a:solidFill>
                <a:schemeClr val="bg1"/>
              </a:solidFill>
              <a:cs typeface="Arial" pitchFamily="34" charset="0"/>
            </a:endParaRPr>
          </a:p>
          <a:p>
            <a:endParaRPr lang="en-US" sz="2000" i="1" dirty="0" smtClean="0">
              <a:solidFill>
                <a:schemeClr val="bg1"/>
              </a:solidFill>
              <a:cs typeface="Arial" pitchFamily="34" charset="0"/>
            </a:endParaRPr>
          </a:p>
          <a:p>
            <a:endParaRPr lang="en-US" sz="2000" i="1" dirty="0" smtClean="0">
              <a:solidFill>
                <a:schemeClr val="bg1"/>
              </a:solidFill>
              <a:cs typeface="Arial" pitchFamily="34" charset="0"/>
            </a:endParaRPr>
          </a:p>
          <a:p>
            <a:endParaRPr lang="en-US" sz="2000" b="1" dirty="0">
              <a:solidFill>
                <a:schemeClr val="bg1"/>
              </a:solidFill>
              <a:cs typeface="Arial" pitchFamily="34" charset="0"/>
            </a:endParaRPr>
          </a:p>
          <a:p>
            <a:endParaRPr lang="en-US" sz="2000" b="1" dirty="0" smtClean="0">
              <a:solidFill>
                <a:schemeClr val="bg1"/>
              </a:solidFill>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76200"/>
            <a:ext cx="8763000" cy="1752600"/>
          </a:xfrm>
        </p:spPr>
        <p:txBody>
          <a:bodyPr>
            <a:normAutofit/>
          </a:bodyPr>
          <a:lstStyle/>
          <a:p>
            <a:pPr>
              <a:spcBef>
                <a:spcPts val="0"/>
              </a:spcBef>
            </a:pPr>
            <a:r>
              <a:rPr lang="en-US" b="1" dirty="0" smtClean="0">
                <a:solidFill>
                  <a:srgbClr val="FFFF00"/>
                </a:solidFill>
              </a:rPr>
              <a:t>How does SE housing compare to renting or market-rate home owning?</a:t>
            </a:r>
          </a:p>
          <a:p>
            <a:pPr>
              <a:spcBef>
                <a:spcPts val="0"/>
              </a:spcBef>
            </a:pPr>
            <a:endParaRPr lang="en-US" sz="1000" dirty="0" smtClean="0">
              <a:solidFill>
                <a:schemeClr val="bg1"/>
              </a:solidFill>
              <a:latin typeface="Arial Narrow" pitchFamily="34" charset="0"/>
              <a:cs typeface="Arial" pitchFamily="34" charset="0"/>
            </a:endParaRPr>
          </a:p>
          <a:p>
            <a:pPr>
              <a:spcBef>
                <a:spcPts val="0"/>
              </a:spcBef>
            </a:pPr>
            <a:endParaRPr lang="en-US" sz="1000" dirty="0">
              <a:solidFill>
                <a:schemeClr val="bg1"/>
              </a:solidFill>
              <a:latin typeface="Arial Narrow" pitchFamily="34" charset="0"/>
              <a:cs typeface="Arial" pitchFamily="34" charset="0"/>
            </a:endParaRPr>
          </a:p>
        </p:txBody>
      </p:sp>
      <p:sp>
        <p:nvSpPr>
          <p:cNvPr id="4" name="Rectangle 3"/>
          <p:cNvSpPr/>
          <p:nvPr/>
        </p:nvSpPr>
        <p:spPr>
          <a:xfrm>
            <a:off x="0" y="0"/>
            <a:ext cx="9144000" cy="6858000"/>
          </a:xfrm>
          <a:prstGeom prst="rect">
            <a:avLst/>
          </a:prstGeom>
          <a:noFill/>
          <a:ln w="1270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81000" y="1905000"/>
            <a:ext cx="2667000" cy="2308324"/>
          </a:xfrm>
          <a:prstGeom prst="rect">
            <a:avLst/>
          </a:prstGeom>
          <a:solidFill>
            <a:schemeClr val="tx2">
              <a:lumMod val="60000"/>
              <a:lumOff val="40000"/>
            </a:schemeClr>
          </a:solidFill>
        </p:spPr>
        <p:txBody>
          <a:bodyPr wrap="square" rtlCol="0">
            <a:spAutoFit/>
          </a:bodyPr>
          <a:lstStyle/>
          <a:p>
            <a:pPr algn="ctr"/>
            <a:endParaRPr lang="en-US" dirty="0" smtClean="0">
              <a:solidFill>
                <a:schemeClr val="bg1"/>
              </a:solidFill>
            </a:endParaRPr>
          </a:p>
          <a:p>
            <a:pPr algn="ctr"/>
            <a:r>
              <a:rPr lang="en-US" dirty="0" smtClean="0">
                <a:solidFill>
                  <a:schemeClr val="bg1"/>
                </a:solidFill>
              </a:rPr>
              <a:t>Dilapidated housing</a:t>
            </a:r>
          </a:p>
          <a:p>
            <a:pPr algn="ctr"/>
            <a:endParaRPr lang="en-US" dirty="0" smtClean="0">
              <a:solidFill>
                <a:schemeClr val="bg1"/>
              </a:solidFill>
            </a:endParaRPr>
          </a:p>
          <a:p>
            <a:pPr algn="ctr"/>
            <a:r>
              <a:rPr lang="en-US" dirty="0" smtClean="0">
                <a:solidFill>
                  <a:schemeClr val="bg1"/>
                </a:solidFill>
              </a:rPr>
              <a:t>Unresponsive landlords</a:t>
            </a:r>
          </a:p>
          <a:p>
            <a:pPr algn="ctr"/>
            <a:endParaRPr lang="en-US" dirty="0" smtClean="0">
              <a:solidFill>
                <a:schemeClr val="bg1"/>
              </a:solidFill>
            </a:endParaRPr>
          </a:p>
          <a:p>
            <a:pPr algn="ctr"/>
            <a:r>
              <a:rPr lang="en-US" dirty="0" smtClean="0">
                <a:solidFill>
                  <a:schemeClr val="bg1"/>
                </a:solidFill>
              </a:rPr>
              <a:t>Unstable rent and tenure </a:t>
            </a:r>
          </a:p>
          <a:p>
            <a:pPr algn="ctr"/>
            <a:endParaRPr lang="en-US" dirty="0">
              <a:solidFill>
                <a:schemeClr val="bg1"/>
              </a:solidFill>
            </a:endParaRPr>
          </a:p>
          <a:p>
            <a:pPr algn="ctr"/>
            <a:r>
              <a:rPr lang="en-US" dirty="0" smtClean="0">
                <a:solidFill>
                  <a:schemeClr val="bg1"/>
                </a:solidFill>
              </a:rPr>
              <a:t>No equity accumulation</a:t>
            </a:r>
            <a:endParaRPr lang="en-US" dirty="0">
              <a:solidFill>
                <a:schemeClr val="bg1"/>
              </a:solidFill>
            </a:endParaRPr>
          </a:p>
        </p:txBody>
      </p:sp>
      <p:sp>
        <p:nvSpPr>
          <p:cNvPr id="7" name="TextBox 6"/>
          <p:cNvSpPr txBox="1"/>
          <p:nvPr/>
        </p:nvSpPr>
        <p:spPr>
          <a:xfrm>
            <a:off x="5867400" y="1905000"/>
            <a:ext cx="2667000" cy="2308324"/>
          </a:xfrm>
          <a:prstGeom prst="rect">
            <a:avLst/>
          </a:prstGeom>
          <a:solidFill>
            <a:schemeClr val="tx2">
              <a:lumMod val="60000"/>
              <a:lumOff val="40000"/>
            </a:schemeClr>
          </a:solidFill>
        </p:spPr>
        <p:txBody>
          <a:bodyPr wrap="square" rtlCol="0">
            <a:spAutoFit/>
          </a:bodyPr>
          <a:lstStyle/>
          <a:p>
            <a:pPr algn="ctr"/>
            <a:endParaRPr lang="en-US" dirty="0" smtClean="0">
              <a:solidFill>
                <a:schemeClr val="bg1"/>
              </a:solidFill>
            </a:endParaRPr>
          </a:p>
          <a:p>
            <a:pPr algn="ctr"/>
            <a:r>
              <a:rPr lang="en-US" dirty="0" smtClean="0">
                <a:solidFill>
                  <a:schemeClr val="bg1"/>
                </a:solidFill>
              </a:rPr>
              <a:t>Control over home</a:t>
            </a:r>
          </a:p>
          <a:p>
            <a:pPr algn="ctr"/>
            <a:endParaRPr lang="en-US" dirty="0" smtClean="0">
              <a:solidFill>
                <a:schemeClr val="bg1"/>
              </a:solidFill>
            </a:endParaRPr>
          </a:p>
          <a:p>
            <a:pPr algn="ctr"/>
            <a:r>
              <a:rPr lang="en-US" dirty="0" smtClean="0">
                <a:solidFill>
                  <a:schemeClr val="bg1"/>
                </a:solidFill>
              </a:rPr>
              <a:t>Pays for home repairs</a:t>
            </a:r>
          </a:p>
          <a:p>
            <a:pPr algn="ctr"/>
            <a:endParaRPr lang="en-US" dirty="0" smtClean="0">
              <a:solidFill>
                <a:schemeClr val="bg1"/>
              </a:solidFill>
            </a:endParaRPr>
          </a:p>
          <a:p>
            <a:pPr algn="ctr"/>
            <a:r>
              <a:rPr lang="en-US" dirty="0" smtClean="0">
                <a:solidFill>
                  <a:schemeClr val="bg1"/>
                </a:solidFill>
              </a:rPr>
              <a:t>Must pay mortgage</a:t>
            </a:r>
          </a:p>
          <a:p>
            <a:pPr algn="ctr"/>
            <a:endParaRPr lang="en-US" dirty="0">
              <a:solidFill>
                <a:schemeClr val="bg1"/>
              </a:solidFill>
            </a:endParaRPr>
          </a:p>
          <a:p>
            <a:pPr algn="ctr"/>
            <a:r>
              <a:rPr lang="en-US" dirty="0" smtClean="0">
                <a:solidFill>
                  <a:schemeClr val="bg1"/>
                </a:solidFill>
              </a:rPr>
              <a:t>Accumulates equity</a:t>
            </a:r>
            <a:endParaRPr lang="en-US" dirty="0">
              <a:solidFill>
                <a:schemeClr val="bg1"/>
              </a:solidFill>
            </a:endParaRPr>
          </a:p>
        </p:txBody>
      </p:sp>
      <p:sp>
        <p:nvSpPr>
          <p:cNvPr id="8" name="Isosceles Triangle 7"/>
          <p:cNvSpPr/>
          <p:nvPr/>
        </p:nvSpPr>
        <p:spPr>
          <a:xfrm>
            <a:off x="152400" y="815876"/>
            <a:ext cx="3124200" cy="1219200"/>
          </a:xfrm>
          <a:prstGeom prst="triangle">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Renting</a:t>
            </a:r>
            <a:endParaRPr lang="en-US" b="1" dirty="0"/>
          </a:p>
        </p:txBody>
      </p:sp>
      <p:sp>
        <p:nvSpPr>
          <p:cNvPr id="9" name="Isosceles Triangle 8"/>
          <p:cNvSpPr/>
          <p:nvPr/>
        </p:nvSpPr>
        <p:spPr>
          <a:xfrm>
            <a:off x="5638800" y="815876"/>
            <a:ext cx="3124200" cy="1219200"/>
          </a:xfrm>
          <a:prstGeom prst="triangle">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Home owning</a:t>
            </a:r>
            <a:endParaRPr lang="en-US" b="1" dirty="0"/>
          </a:p>
        </p:txBody>
      </p:sp>
      <p:sp>
        <p:nvSpPr>
          <p:cNvPr id="10" name="TextBox 9"/>
          <p:cNvSpPr txBox="1"/>
          <p:nvPr/>
        </p:nvSpPr>
        <p:spPr>
          <a:xfrm>
            <a:off x="3124200" y="3733800"/>
            <a:ext cx="2667000" cy="2862322"/>
          </a:xfrm>
          <a:prstGeom prst="rect">
            <a:avLst/>
          </a:prstGeom>
          <a:solidFill>
            <a:schemeClr val="accent2">
              <a:lumMod val="75000"/>
            </a:schemeClr>
          </a:solidFill>
        </p:spPr>
        <p:txBody>
          <a:bodyPr wrap="square" rtlCol="0">
            <a:spAutoFit/>
          </a:bodyPr>
          <a:lstStyle/>
          <a:p>
            <a:pPr algn="ctr"/>
            <a:endParaRPr lang="en-US" dirty="0" smtClean="0">
              <a:solidFill>
                <a:schemeClr val="bg1"/>
              </a:solidFill>
            </a:endParaRPr>
          </a:p>
          <a:p>
            <a:pPr algn="ctr"/>
            <a:r>
              <a:rPr lang="en-US" dirty="0" smtClean="0">
                <a:solidFill>
                  <a:schemeClr val="bg1"/>
                </a:solidFill>
              </a:rPr>
              <a:t>Control over high quality home</a:t>
            </a:r>
          </a:p>
          <a:p>
            <a:pPr algn="ctr"/>
            <a:endParaRPr lang="en-US" dirty="0" smtClean="0">
              <a:solidFill>
                <a:schemeClr val="bg1"/>
              </a:solidFill>
            </a:endParaRPr>
          </a:p>
          <a:p>
            <a:pPr algn="ctr"/>
            <a:r>
              <a:rPr lang="en-US" dirty="0" smtClean="0">
                <a:solidFill>
                  <a:schemeClr val="bg1"/>
                </a:solidFill>
              </a:rPr>
              <a:t>Pays for home repairs</a:t>
            </a:r>
          </a:p>
          <a:p>
            <a:pPr algn="ctr"/>
            <a:endParaRPr lang="en-US" dirty="0" smtClean="0">
              <a:solidFill>
                <a:schemeClr val="bg1"/>
              </a:solidFill>
            </a:endParaRPr>
          </a:p>
          <a:p>
            <a:pPr algn="ctr"/>
            <a:r>
              <a:rPr lang="en-US" dirty="0" smtClean="0">
                <a:solidFill>
                  <a:schemeClr val="bg1"/>
                </a:solidFill>
              </a:rPr>
              <a:t>Must pay affordable &amp; stable mortgage</a:t>
            </a:r>
          </a:p>
          <a:p>
            <a:pPr algn="ctr"/>
            <a:endParaRPr lang="en-US" dirty="0">
              <a:solidFill>
                <a:schemeClr val="bg1"/>
              </a:solidFill>
            </a:endParaRPr>
          </a:p>
          <a:p>
            <a:pPr algn="ctr"/>
            <a:r>
              <a:rPr lang="en-US" dirty="0" smtClean="0">
                <a:solidFill>
                  <a:schemeClr val="bg1"/>
                </a:solidFill>
              </a:rPr>
              <a:t>Accumulates some equity</a:t>
            </a:r>
            <a:endParaRPr lang="en-US" dirty="0">
              <a:solidFill>
                <a:schemeClr val="bg1"/>
              </a:solidFill>
            </a:endParaRPr>
          </a:p>
        </p:txBody>
      </p:sp>
      <p:sp>
        <p:nvSpPr>
          <p:cNvPr id="11" name="Isosceles Triangle 10"/>
          <p:cNvSpPr/>
          <p:nvPr/>
        </p:nvSpPr>
        <p:spPr>
          <a:xfrm>
            <a:off x="2895600" y="2667000"/>
            <a:ext cx="3124200" cy="1219200"/>
          </a:xfrm>
          <a:prstGeom prst="triangle">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Shared Equity Home owning</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iterate type="lt">
                                    <p:tmAbs val="0"/>
                                  </p:iterate>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mph" presetSubtype="2" fill="hold" nodeType="clickEffect">
                                  <p:stCondLst>
                                    <p:cond delay="0"/>
                                  </p:stCondLst>
                                  <p:iterate type="lt">
                                    <p:tmPct val="0"/>
                                  </p:iterate>
                                  <p:childTnLst>
                                    <p:animClr clrSpc="rgb">
                                      <p:cBhvr override="childStyle">
                                        <p:cTn id="26" dur="500" fill="hold"/>
                                        <p:tgtEl>
                                          <p:spTgt spid="7">
                                            <p:txEl>
                                              <p:pRg st="5" end="5"/>
                                            </p:txEl>
                                          </p:spTgt>
                                        </p:tgtEl>
                                        <p:attrNameLst>
                                          <p:attrName>style.color</p:attrName>
                                        </p:attrNameLst>
                                      </p:cBhvr>
                                      <p:to>
                                        <a:schemeClr val="accent2"/>
                                      </p:to>
                                    </p:animClr>
                                  </p:childTnLst>
                                </p:cTn>
                              </p:par>
                            </p:childTnLst>
                          </p:cTn>
                        </p:par>
                      </p:childTnLst>
                    </p:cTn>
                  </p:par>
                  <p:par>
                    <p:cTn id="27" fill="hold">
                      <p:stCondLst>
                        <p:cond delay="indefinite"/>
                      </p:stCondLst>
                      <p:childTnLst>
                        <p:par>
                          <p:cTn id="28" fill="hold">
                            <p:stCondLst>
                              <p:cond delay="0"/>
                            </p:stCondLst>
                            <p:childTnLst>
                              <p:par>
                                <p:cTn id="29" presetID="3" presetClass="emph" presetSubtype="2" fill="hold" nodeType="clickEffect">
                                  <p:stCondLst>
                                    <p:cond delay="0"/>
                                  </p:stCondLst>
                                  <p:childTnLst>
                                    <p:animClr clrSpc="rgb">
                                      <p:cBhvr override="childStyle">
                                        <p:cTn id="30" dur="500" fill="hold"/>
                                        <p:tgtEl>
                                          <p:spTgt spid="7">
                                            <p:txEl>
                                              <p:pRg st="3" end="3"/>
                                            </p:txEl>
                                          </p:spTgt>
                                        </p:tgtEl>
                                        <p:attrNameLst>
                                          <p:attrName>style.color</p:attrName>
                                        </p:attrNameLst>
                                      </p:cBhvr>
                                      <p:to>
                                        <a:schemeClr val="accent2"/>
                                      </p:to>
                                    </p:animClr>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p:cBhvr override="childStyle">
                                        <p:cTn id="34" dur="500" fill="hold"/>
                                        <p:tgtEl>
                                          <p:spTgt spid="7">
                                            <p:txEl>
                                              <p:pRg st="7" end="7"/>
                                            </p:txEl>
                                          </p:spTgt>
                                        </p:tgtEl>
                                        <p:attrNameLst>
                                          <p:attrName>style.color</p:attrName>
                                        </p:attrNameLst>
                                      </p:cBhvr>
                                      <p:to>
                                        <a:schemeClr val="accent2"/>
                                      </p:to>
                                    </p:animClr>
                                  </p:childTnLst>
                                </p:cTn>
                              </p:par>
                            </p:childTnLst>
                          </p:cTn>
                        </p:par>
                      </p:childTnLst>
                    </p:cTn>
                  </p:par>
                  <p:par>
                    <p:cTn id="35" fill="hold">
                      <p:stCondLst>
                        <p:cond delay="indefinite"/>
                      </p:stCondLst>
                      <p:childTnLst>
                        <p:par>
                          <p:cTn id="36" fill="hold">
                            <p:stCondLst>
                              <p:cond delay="0"/>
                            </p:stCondLst>
                            <p:childTnLst>
                              <p:par>
                                <p:cTn id="37" presetID="3" presetClass="emph" presetSubtype="2" fill="hold" nodeType="clickEffect">
                                  <p:stCondLst>
                                    <p:cond delay="0"/>
                                  </p:stCondLst>
                                  <p:childTnLst>
                                    <p:animClr clrSpc="rgb">
                                      <p:cBhvr override="childStyle">
                                        <p:cTn id="38" dur="500" fill="hold"/>
                                        <p:tgtEl>
                                          <p:spTgt spid="7">
                                            <p:txEl>
                                              <p:pRg st="1" end="1"/>
                                            </p:txEl>
                                          </p:spTgt>
                                        </p:tgtEl>
                                        <p:attrNameLst>
                                          <p:attrName>style.color</p:attrName>
                                        </p:attrNameLst>
                                      </p:cBhvr>
                                      <p:to>
                                        <a:schemeClr val="accent2"/>
                                      </p:to>
                                    </p:animClr>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allAtOnce" animBg="1"/>
      <p:bldP spid="8" grpId="0" animBg="1"/>
      <p:bldP spid="9" grpId="0" animBg="1"/>
      <p:bldP spid="10"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76200"/>
            <a:ext cx="8763000" cy="1752600"/>
          </a:xfrm>
        </p:spPr>
        <p:txBody>
          <a:bodyPr>
            <a:normAutofit/>
          </a:bodyPr>
          <a:lstStyle/>
          <a:p>
            <a:pPr>
              <a:spcBef>
                <a:spcPts val="0"/>
              </a:spcBef>
            </a:pPr>
            <a:r>
              <a:rPr lang="en-US" b="1" dirty="0" smtClean="0">
                <a:solidFill>
                  <a:srgbClr val="FFFF00"/>
                </a:solidFill>
              </a:rPr>
              <a:t>How does SE housing programs uniquely contribute to affordable housing?</a:t>
            </a:r>
          </a:p>
          <a:p>
            <a:pPr>
              <a:spcBef>
                <a:spcPts val="0"/>
              </a:spcBef>
            </a:pPr>
            <a:endParaRPr lang="en-US" sz="1000" dirty="0" smtClean="0">
              <a:solidFill>
                <a:schemeClr val="bg1"/>
              </a:solidFill>
              <a:latin typeface="Arial Narrow" pitchFamily="34" charset="0"/>
              <a:cs typeface="Arial" pitchFamily="34" charset="0"/>
            </a:endParaRPr>
          </a:p>
          <a:p>
            <a:pPr>
              <a:spcBef>
                <a:spcPts val="0"/>
              </a:spcBef>
            </a:pPr>
            <a:endParaRPr lang="en-US" sz="1000" dirty="0">
              <a:solidFill>
                <a:schemeClr val="bg1"/>
              </a:solidFill>
              <a:latin typeface="Arial Narrow" pitchFamily="34" charset="0"/>
              <a:cs typeface="Arial" pitchFamily="34" charset="0"/>
            </a:endParaRPr>
          </a:p>
        </p:txBody>
      </p:sp>
      <p:sp>
        <p:nvSpPr>
          <p:cNvPr id="4" name="Rectangle 3"/>
          <p:cNvSpPr/>
          <p:nvPr/>
        </p:nvSpPr>
        <p:spPr>
          <a:xfrm>
            <a:off x="0" y="0"/>
            <a:ext cx="9144000" cy="6858000"/>
          </a:xfrm>
          <a:prstGeom prst="rect">
            <a:avLst/>
          </a:prstGeom>
          <a:noFill/>
          <a:ln w="1270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304800" y="1524000"/>
            <a:ext cx="8610600" cy="8279190"/>
          </a:xfrm>
          <a:prstGeom prst="rect">
            <a:avLst/>
          </a:prstGeom>
        </p:spPr>
        <p:txBody>
          <a:bodyPr wrap="square">
            <a:spAutoFit/>
          </a:bodyPr>
          <a:lstStyle/>
          <a:p>
            <a:pPr algn="ctr">
              <a:spcBef>
                <a:spcPts val="0"/>
              </a:spcBef>
            </a:pPr>
            <a:r>
              <a:rPr lang="en-US" sz="2400" dirty="0" smtClean="0">
                <a:solidFill>
                  <a:schemeClr val="bg1"/>
                </a:solidFill>
                <a:latin typeface="Arial Narrow" pitchFamily="34" charset="0"/>
                <a:cs typeface="Arial" pitchFamily="34" charset="0"/>
              </a:rPr>
              <a:t>Creates permanent affordable housing stock</a:t>
            </a:r>
          </a:p>
          <a:p>
            <a:pPr algn="ctr">
              <a:spcBef>
                <a:spcPts val="0"/>
              </a:spcBef>
            </a:pPr>
            <a:endParaRPr lang="en-US" sz="2400" dirty="0">
              <a:solidFill>
                <a:schemeClr val="bg1"/>
              </a:solidFill>
              <a:latin typeface="Arial Narrow" pitchFamily="34" charset="0"/>
              <a:cs typeface="Arial" pitchFamily="34" charset="0"/>
            </a:endParaRPr>
          </a:p>
          <a:p>
            <a:pPr algn="ctr">
              <a:spcBef>
                <a:spcPts val="0"/>
              </a:spcBef>
            </a:pPr>
            <a:r>
              <a:rPr lang="en-US" sz="2400" dirty="0" smtClean="0">
                <a:solidFill>
                  <a:schemeClr val="bg1"/>
                </a:solidFill>
                <a:latin typeface="Arial Narrow" pitchFamily="34" charset="0"/>
                <a:cs typeface="Arial" pitchFamily="34" charset="0"/>
              </a:rPr>
              <a:t>Preserves public subsidy</a:t>
            </a:r>
          </a:p>
          <a:p>
            <a:pPr algn="ctr">
              <a:spcBef>
                <a:spcPts val="0"/>
              </a:spcBef>
            </a:pPr>
            <a:endParaRPr lang="en-US" sz="2400" dirty="0" smtClean="0">
              <a:solidFill>
                <a:schemeClr val="bg1"/>
              </a:solidFill>
              <a:latin typeface="Arial Narrow" pitchFamily="34" charset="0"/>
              <a:cs typeface="Arial" pitchFamily="34" charset="0"/>
            </a:endParaRPr>
          </a:p>
          <a:p>
            <a:pPr algn="ctr">
              <a:spcBef>
                <a:spcPts val="0"/>
              </a:spcBef>
            </a:pPr>
            <a:r>
              <a:rPr lang="en-US" sz="2400" dirty="0" smtClean="0">
                <a:solidFill>
                  <a:schemeClr val="bg1"/>
                </a:solidFill>
                <a:latin typeface="Arial Narrow" pitchFamily="34" charset="0"/>
                <a:cs typeface="Arial" pitchFamily="34" charset="0"/>
              </a:rPr>
              <a:t>Provides good return on investment for resident</a:t>
            </a:r>
          </a:p>
          <a:p>
            <a:pPr algn="ctr">
              <a:spcBef>
                <a:spcPts val="0"/>
              </a:spcBef>
            </a:pPr>
            <a:endParaRPr lang="en-US" sz="2400" dirty="0" smtClean="0">
              <a:solidFill>
                <a:schemeClr val="bg1"/>
              </a:solidFill>
              <a:latin typeface="Arial Narrow" pitchFamily="34" charset="0"/>
              <a:cs typeface="Arial" pitchFamily="34" charset="0"/>
            </a:endParaRPr>
          </a:p>
          <a:p>
            <a:pPr algn="ctr">
              <a:spcBef>
                <a:spcPts val="0"/>
              </a:spcBef>
            </a:pPr>
            <a:r>
              <a:rPr lang="en-US" sz="2400" dirty="0" smtClean="0">
                <a:solidFill>
                  <a:schemeClr val="bg1"/>
                </a:solidFill>
                <a:latin typeface="Arial Narrow" pitchFamily="34" charset="0"/>
                <a:cs typeface="Arial" pitchFamily="34" charset="0"/>
              </a:rPr>
              <a:t>Allows homeownership programs to reach lower income levels</a:t>
            </a:r>
          </a:p>
          <a:p>
            <a:pPr algn="ctr">
              <a:spcBef>
                <a:spcPts val="0"/>
              </a:spcBef>
            </a:pPr>
            <a:endParaRPr lang="en-US" sz="2400" dirty="0">
              <a:solidFill>
                <a:schemeClr val="bg1"/>
              </a:solidFill>
              <a:latin typeface="Arial Narrow" pitchFamily="34" charset="0"/>
              <a:cs typeface="Arial" pitchFamily="34" charset="0"/>
            </a:endParaRPr>
          </a:p>
          <a:p>
            <a:pPr algn="ctr">
              <a:spcBef>
                <a:spcPts val="0"/>
              </a:spcBef>
            </a:pPr>
            <a:r>
              <a:rPr lang="en-US" sz="2400" dirty="0" smtClean="0">
                <a:solidFill>
                  <a:schemeClr val="bg1"/>
                </a:solidFill>
                <a:latin typeface="Arial Narrow" pitchFamily="34" charset="0"/>
                <a:cs typeface="Arial" pitchFamily="34" charset="0"/>
              </a:rPr>
              <a:t>Provides “safer” and more “secure” form of homeownership </a:t>
            </a:r>
          </a:p>
          <a:p>
            <a:pPr algn="ctr">
              <a:spcBef>
                <a:spcPts val="0"/>
              </a:spcBef>
            </a:pPr>
            <a:endParaRPr lang="en-US" sz="2400" dirty="0">
              <a:solidFill>
                <a:schemeClr val="bg1"/>
              </a:solidFill>
              <a:latin typeface="Arial Narrow" pitchFamily="34" charset="0"/>
              <a:cs typeface="Arial" pitchFamily="34" charset="0"/>
            </a:endParaRPr>
          </a:p>
          <a:p>
            <a:pPr algn="ctr">
              <a:spcBef>
                <a:spcPts val="0"/>
              </a:spcBef>
            </a:pPr>
            <a:r>
              <a:rPr lang="en-US" sz="2400" dirty="0" smtClean="0">
                <a:solidFill>
                  <a:schemeClr val="bg1"/>
                </a:solidFill>
                <a:latin typeface="Arial Narrow" pitchFamily="34" charset="0"/>
                <a:cs typeface="Arial" pitchFamily="34" charset="0"/>
              </a:rPr>
              <a:t>Promotes better maintenance of units over time through management</a:t>
            </a:r>
          </a:p>
          <a:p>
            <a:pPr algn="ctr">
              <a:spcBef>
                <a:spcPts val="0"/>
              </a:spcBef>
            </a:pPr>
            <a:endParaRPr lang="en-US" sz="2400" dirty="0">
              <a:solidFill>
                <a:schemeClr val="bg1"/>
              </a:solidFill>
              <a:latin typeface="Arial Narrow" pitchFamily="34" charset="0"/>
              <a:cs typeface="Arial" pitchFamily="34" charset="0"/>
            </a:endParaRPr>
          </a:p>
          <a:p>
            <a:pPr algn="ctr">
              <a:spcBef>
                <a:spcPts val="0"/>
              </a:spcBef>
            </a:pPr>
            <a:r>
              <a:rPr lang="en-US" sz="2400" dirty="0" smtClean="0">
                <a:solidFill>
                  <a:schemeClr val="bg1"/>
                </a:solidFill>
                <a:latin typeface="Arial Narrow" pitchFamily="34" charset="0"/>
                <a:cs typeface="Arial" pitchFamily="34" charset="0"/>
              </a:rPr>
              <a:t>May facilitate resident engagement and community control</a:t>
            </a:r>
          </a:p>
          <a:p>
            <a:pPr algn="ctr">
              <a:spcBef>
                <a:spcPts val="0"/>
              </a:spcBef>
            </a:pPr>
            <a:endParaRPr lang="en-US" sz="2000" dirty="0">
              <a:solidFill>
                <a:schemeClr val="bg1"/>
              </a:solidFill>
              <a:latin typeface="Arial Narrow" pitchFamily="34" charset="0"/>
              <a:cs typeface="Arial" pitchFamily="34" charset="0"/>
            </a:endParaRPr>
          </a:p>
          <a:p>
            <a:pPr algn="ctr">
              <a:spcBef>
                <a:spcPts val="0"/>
              </a:spcBef>
            </a:pPr>
            <a:endParaRPr lang="en-US" sz="2000" dirty="0" smtClean="0">
              <a:solidFill>
                <a:schemeClr val="bg1"/>
              </a:solidFill>
              <a:latin typeface="Arial Narrow" pitchFamily="34" charset="0"/>
              <a:cs typeface="Arial" pitchFamily="34" charset="0"/>
            </a:endParaRPr>
          </a:p>
          <a:p>
            <a:pPr algn="ctr">
              <a:spcBef>
                <a:spcPts val="0"/>
              </a:spcBef>
            </a:pPr>
            <a:endParaRPr lang="en-US" sz="2000" dirty="0">
              <a:solidFill>
                <a:schemeClr val="bg1"/>
              </a:solidFill>
              <a:latin typeface="Arial Narrow" pitchFamily="34" charset="0"/>
              <a:cs typeface="Arial" pitchFamily="34" charset="0"/>
            </a:endParaRPr>
          </a:p>
          <a:p>
            <a:pPr algn="ctr">
              <a:spcBef>
                <a:spcPts val="0"/>
              </a:spcBef>
            </a:pPr>
            <a:endParaRPr lang="en-US" sz="2000" dirty="0">
              <a:solidFill>
                <a:schemeClr val="bg1"/>
              </a:solidFill>
              <a:latin typeface="Arial Narrow" pitchFamily="34" charset="0"/>
              <a:cs typeface="Arial" pitchFamily="34" charset="0"/>
            </a:endParaRPr>
          </a:p>
          <a:p>
            <a:pPr algn="ctr">
              <a:spcBef>
                <a:spcPts val="0"/>
              </a:spcBef>
            </a:pPr>
            <a:endParaRPr lang="en-US" sz="2000" dirty="0" smtClean="0">
              <a:solidFill>
                <a:schemeClr val="bg1"/>
              </a:solidFill>
              <a:latin typeface="Arial Narrow" pitchFamily="34" charset="0"/>
              <a:cs typeface="Arial" pitchFamily="34" charset="0"/>
            </a:endParaRPr>
          </a:p>
          <a:p>
            <a:pPr algn="ctr">
              <a:spcBef>
                <a:spcPts val="0"/>
              </a:spcBef>
            </a:pPr>
            <a:endParaRPr lang="en-US" sz="2000" dirty="0">
              <a:solidFill>
                <a:schemeClr val="bg1"/>
              </a:solidFill>
              <a:latin typeface="Arial Narrow" pitchFamily="34" charset="0"/>
              <a:cs typeface="Arial" pitchFamily="34" charset="0"/>
            </a:endParaRPr>
          </a:p>
          <a:p>
            <a:pPr algn="ctr">
              <a:spcBef>
                <a:spcPts val="0"/>
              </a:spcBef>
            </a:pPr>
            <a:endParaRPr lang="en-US" sz="2000" dirty="0" smtClean="0">
              <a:solidFill>
                <a:schemeClr val="bg1"/>
              </a:solidFill>
              <a:latin typeface="Arial Narrow" pitchFamily="34" charset="0"/>
              <a:cs typeface="Arial" pitchFamily="34" charset="0"/>
            </a:endParaRPr>
          </a:p>
          <a:p>
            <a:pPr algn="ctr">
              <a:spcBef>
                <a:spcPts val="0"/>
              </a:spcBef>
            </a:pPr>
            <a:endParaRPr lang="en-US" sz="2000" dirty="0">
              <a:solidFill>
                <a:schemeClr val="bg1"/>
              </a:solidFill>
              <a:latin typeface="Arial Narrow" pitchFamily="34" charset="0"/>
              <a:cs typeface="Arial" pitchFamily="34" charset="0"/>
            </a:endParaRPr>
          </a:p>
          <a:p>
            <a:pPr algn="ctr">
              <a:spcBef>
                <a:spcPts val="0"/>
              </a:spcBef>
            </a:pPr>
            <a:endParaRPr lang="en-US" sz="2000" dirty="0" smtClean="0">
              <a:solidFill>
                <a:schemeClr val="bg1"/>
              </a:solidFill>
              <a:latin typeface="Arial Narrow" pitchFamily="34" charset="0"/>
              <a:cs typeface="Arial" pitchFamily="34" charset="0"/>
            </a:endParaRPr>
          </a:p>
          <a:p>
            <a:pPr algn="ctr">
              <a:spcBef>
                <a:spcPts val="0"/>
              </a:spcBef>
            </a:pPr>
            <a:endParaRPr lang="en-US" sz="2000" dirty="0">
              <a:solidFill>
                <a:schemeClr val="bg1"/>
              </a:solidFill>
              <a:latin typeface="Arial Narrow" pitchFamily="34" charset="0"/>
              <a:cs typeface="Arial" pitchFamily="34" charset="0"/>
            </a:endParaRPr>
          </a:p>
          <a:p>
            <a:pPr algn="ctr">
              <a:spcBef>
                <a:spcPts val="0"/>
              </a:spcBef>
            </a:pPr>
            <a:endParaRPr lang="en-US" sz="2000" dirty="0">
              <a:solidFill>
                <a:schemeClr val="bg1"/>
              </a:solidFill>
              <a:latin typeface="Arial Narrow"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1066800" y="1066800"/>
            <a:ext cx="6781800" cy="5486400"/>
            <a:chOff x="647241" y="457200"/>
            <a:chExt cx="7925718" cy="6019800"/>
          </a:xfrm>
        </p:grpSpPr>
        <p:sp>
          <p:nvSpPr>
            <p:cNvPr id="4" name="Rounded Rectangle 3"/>
            <p:cNvSpPr/>
            <p:nvPr/>
          </p:nvSpPr>
          <p:spPr>
            <a:xfrm>
              <a:off x="1676400" y="1981200"/>
              <a:ext cx="5867400" cy="4495800"/>
            </a:xfrm>
            <a:prstGeom prst="roundRect">
              <a:avLst>
                <a:gd name="adj" fmla="val 9905"/>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lowchart: Extract 4"/>
            <p:cNvSpPr/>
            <p:nvPr/>
          </p:nvSpPr>
          <p:spPr>
            <a:xfrm>
              <a:off x="647241" y="457200"/>
              <a:ext cx="7925718" cy="2286000"/>
            </a:xfrm>
            <a:prstGeom prst="flowChartExtract">
              <a:avLst/>
            </a:prstGeom>
            <a:solidFill>
              <a:schemeClr val="bg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4038600" y="4343400"/>
              <a:ext cx="1219200" cy="213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18"/>
            <p:cNvGrpSpPr/>
            <p:nvPr/>
          </p:nvGrpSpPr>
          <p:grpSpPr>
            <a:xfrm>
              <a:off x="2133600" y="3352800"/>
              <a:ext cx="1447801" cy="1600994"/>
              <a:chOff x="2209800" y="3352800"/>
              <a:chExt cx="1447801" cy="1600994"/>
            </a:xfrm>
          </p:grpSpPr>
          <p:sp>
            <p:nvSpPr>
              <p:cNvPr id="7" name="Rectangle 6"/>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7" idx="1"/>
                <a:endCxn id="7"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Group 19"/>
            <p:cNvGrpSpPr/>
            <p:nvPr/>
          </p:nvGrpSpPr>
          <p:grpSpPr>
            <a:xfrm>
              <a:off x="5638799" y="3352800"/>
              <a:ext cx="1447801" cy="1600994"/>
              <a:chOff x="2209800" y="3352800"/>
              <a:chExt cx="1447801" cy="1600994"/>
            </a:xfrm>
          </p:grpSpPr>
          <p:sp>
            <p:nvSpPr>
              <p:cNvPr id="21" name="Rectangle 20"/>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21" idx="1"/>
                <a:endCxn id="21"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Oval 25"/>
            <p:cNvSpPr/>
            <p:nvPr/>
          </p:nvSpPr>
          <p:spPr>
            <a:xfrm>
              <a:off x="5029200" y="5410200"/>
              <a:ext cx="152400" cy="152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TextBox 40"/>
          <p:cNvSpPr txBox="1"/>
          <p:nvPr/>
        </p:nvSpPr>
        <p:spPr>
          <a:xfrm>
            <a:off x="3429000" y="603647"/>
            <a:ext cx="2209800" cy="615553"/>
          </a:xfrm>
          <a:prstGeom prst="rect">
            <a:avLst/>
          </a:prstGeom>
          <a:solidFill>
            <a:srgbClr val="92D050"/>
          </a:solidFill>
        </p:spPr>
        <p:txBody>
          <a:bodyPr wrap="square" rtlCol="0">
            <a:spAutoFit/>
          </a:bodyPr>
          <a:lstStyle/>
          <a:p>
            <a:pPr algn="ctr"/>
            <a:r>
              <a:rPr lang="en-US" sz="3400" dirty="0" smtClean="0"/>
              <a:t>$$$$</a:t>
            </a:r>
            <a:endParaRPr lang="en-US" sz="3400" dirty="0"/>
          </a:p>
        </p:txBody>
      </p:sp>
      <p:sp>
        <p:nvSpPr>
          <p:cNvPr id="28" name="TextBox 27"/>
          <p:cNvSpPr txBox="1"/>
          <p:nvPr/>
        </p:nvSpPr>
        <p:spPr>
          <a:xfrm>
            <a:off x="2895600" y="76200"/>
            <a:ext cx="3657600" cy="461665"/>
          </a:xfrm>
          <a:prstGeom prst="rect">
            <a:avLst/>
          </a:prstGeom>
          <a:noFill/>
        </p:spPr>
        <p:txBody>
          <a:bodyPr wrap="square" rtlCol="0">
            <a:spAutoFit/>
          </a:bodyPr>
          <a:lstStyle/>
          <a:p>
            <a:pPr algn="ctr"/>
            <a:r>
              <a:rPr lang="en-US" sz="2400" dirty="0" smtClean="0"/>
              <a:t>Home in the Private Market</a:t>
            </a:r>
            <a:endParaRPr lang="en-US"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1143000" y="1143000"/>
            <a:ext cx="6781800" cy="5486400"/>
            <a:chOff x="647241" y="457200"/>
            <a:chExt cx="7925718" cy="6019800"/>
          </a:xfrm>
        </p:grpSpPr>
        <p:sp>
          <p:nvSpPr>
            <p:cNvPr id="4" name="Rounded Rectangle 3"/>
            <p:cNvSpPr/>
            <p:nvPr/>
          </p:nvSpPr>
          <p:spPr>
            <a:xfrm>
              <a:off x="1676400" y="1981200"/>
              <a:ext cx="5867400" cy="4495800"/>
            </a:xfrm>
            <a:prstGeom prst="roundRect">
              <a:avLst>
                <a:gd name="adj" fmla="val 9905"/>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lowchart: Extract 4"/>
            <p:cNvSpPr/>
            <p:nvPr/>
          </p:nvSpPr>
          <p:spPr>
            <a:xfrm>
              <a:off x="647241" y="457200"/>
              <a:ext cx="7925718" cy="2286000"/>
            </a:xfrm>
            <a:prstGeom prst="flowChartExtract">
              <a:avLst/>
            </a:prstGeom>
            <a:solidFill>
              <a:schemeClr val="bg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4038600" y="4343400"/>
              <a:ext cx="1219200" cy="213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18"/>
            <p:cNvGrpSpPr/>
            <p:nvPr/>
          </p:nvGrpSpPr>
          <p:grpSpPr>
            <a:xfrm>
              <a:off x="2133600" y="3352800"/>
              <a:ext cx="1447801" cy="1600994"/>
              <a:chOff x="2209800" y="3352800"/>
              <a:chExt cx="1447801" cy="1600994"/>
            </a:xfrm>
          </p:grpSpPr>
          <p:sp>
            <p:nvSpPr>
              <p:cNvPr id="7" name="Rectangle 6"/>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7" idx="1"/>
                <a:endCxn id="7"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Group 19"/>
            <p:cNvGrpSpPr/>
            <p:nvPr/>
          </p:nvGrpSpPr>
          <p:grpSpPr>
            <a:xfrm>
              <a:off x="5638799" y="3352800"/>
              <a:ext cx="1447801" cy="1600994"/>
              <a:chOff x="2209800" y="3352800"/>
              <a:chExt cx="1447801" cy="1600994"/>
            </a:xfrm>
          </p:grpSpPr>
          <p:sp>
            <p:nvSpPr>
              <p:cNvPr id="21" name="Rectangle 20"/>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21" idx="1"/>
                <a:endCxn id="21"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Oval 25"/>
            <p:cNvSpPr/>
            <p:nvPr/>
          </p:nvSpPr>
          <p:spPr>
            <a:xfrm>
              <a:off x="5029200" y="5410200"/>
              <a:ext cx="152400" cy="152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TextBox 40"/>
          <p:cNvSpPr txBox="1"/>
          <p:nvPr/>
        </p:nvSpPr>
        <p:spPr>
          <a:xfrm>
            <a:off x="3429000" y="603647"/>
            <a:ext cx="2209800" cy="615553"/>
          </a:xfrm>
          <a:prstGeom prst="rect">
            <a:avLst/>
          </a:prstGeom>
          <a:noFill/>
        </p:spPr>
        <p:txBody>
          <a:bodyPr wrap="square" rtlCol="0">
            <a:spAutoFit/>
          </a:bodyPr>
          <a:lstStyle/>
          <a:p>
            <a:pPr algn="ctr"/>
            <a:r>
              <a:rPr lang="en-US" sz="3400" dirty="0" smtClean="0"/>
              <a:t>$$$$</a:t>
            </a:r>
            <a:endParaRPr lang="en-US" sz="3400" dirty="0"/>
          </a:p>
        </p:txBody>
      </p:sp>
      <p:grpSp>
        <p:nvGrpSpPr>
          <p:cNvPr id="8" name="Group 29"/>
          <p:cNvGrpSpPr/>
          <p:nvPr/>
        </p:nvGrpSpPr>
        <p:grpSpPr>
          <a:xfrm>
            <a:off x="8077199" y="4114800"/>
            <a:ext cx="304801" cy="1295400"/>
            <a:chOff x="7391400" y="4953000"/>
            <a:chExt cx="304801" cy="1295400"/>
          </a:xfrm>
        </p:grpSpPr>
        <p:sp>
          <p:nvSpPr>
            <p:cNvPr id="47" name="Oval 46"/>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8" name="Straight Connector 47"/>
            <p:cNvCxnSpPr>
              <a:stCxn id="47"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3" name="TextBox 52"/>
          <p:cNvSpPr txBox="1"/>
          <p:nvPr/>
        </p:nvSpPr>
        <p:spPr>
          <a:xfrm>
            <a:off x="7010400" y="4343400"/>
            <a:ext cx="1066800" cy="615553"/>
          </a:xfrm>
          <a:prstGeom prst="rect">
            <a:avLst/>
          </a:prstGeom>
          <a:solidFill>
            <a:srgbClr val="92D050"/>
          </a:solidFill>
        </p:spPr>
        <p:txBody>
          <a:bodyPr wrap="square" rtlCol="0">
            <a:spAutoFit/>
          </a:bodyPr>
          <a:lstStyle/>
          <a:p>
            <a:pPr algn="ctr"/>
            <a:r>
              <a:rPr lang="en-US" sz="3400" dirty="0" smtClean="0"/>
              <a:t>$$$$</a:t>
            </a:r>
            <a:endParaRPr lang="en-US" sz="3400" dirty="0"/>
          </a:p>
        </p:txBody>
      </p:sp>
      <p:cxnSp>
        <p:nvCxnSpPr>
          <p:cNvPr id="54" name="Straight Arrow Connector 53"/>
          <p:cNvCxnSpPr/>
          <p:nvPr/>
        </p:nvCxnSpPr>
        <p:spPr>
          <a:xfrm rot="10800000">
            <a:off x="7391402" y="5029200"/>
            <a:ext cx="533399" cy="1"/>
          </a:xfrm>
          <a:prstGeom prst="straightConnector1">
            <a:avLst/>
          </a:prstGeom>
          <a:ln w="38100" cap="flat">
            <a:solidFill>
              <a:schemeClr val="tx1"/>
            </a:solidFill>
            <a:round/>
            <a:headEnd type="none"/>
            <a:tailEnd type="triangle" w="lg" len="med"/>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752600" y="76200"/>
            <a:ext cx="6019800" cy="461665"/>
          </a:xfrm>
          <a:prstGeom prst="rect">
            <a:avLst/>
          </a:prstGeom>
          <a:noFill/>
        </p:spPr>
        <p:txBody>
          <a:bodyPr wrap="square" rtlCol="0">
            <a:spAutoFit/>
          </a:bodyPr>
          <a:lstStyle/>
          <a:p>
            <a:pPr algn="ctr"/>
            <a:r>
              <a:rPr lang="en-US" sz="2400" dirty="0" smtClean="0"/>
              <a:t>Mortgage for the Home in the Private Market</a:t>
            </a:r>
            <a:endParaRPr lang="en-US" sz="2400" dirty="0"/>
          </a:p>
        </p:txBody>
      </p:sp>
      <p:sp>
        <p:nvSpPr>
          <p:cNvPr id="31" name="TextBox 30"/>
          <p:cNvSpPr txBox="1"/>
          <p:nvPr/>
        </p:nvSpPr>
        <p:spPr>
          <a:xfrm>
            <a:off x="7391400" y="5334000"/>
            <a:ext cx="1676400" cy="381000"/>
          </a:xfrm>
          <a:prstGeom prst="rect">
            <a:avLst/>
          </a:prstGeom>
          <a:noFill/>
        </p:spPr>
        <p:txBody>
          <a:bodyPr wrap="square" rtlCol="0">
            <a:spAutoFit/>
          </a:bodyPr>
          <a:lstStyle/>
          <a:p>
            <a:pPr algn="ctr"/>
            <a:r>
              <a:rPr lang="en-US" dirty="0" smtClean="0">
                <a:solidFill>
                  <a:schemeClr val="bg1"/>
                </a:solidFill>
              </a:rPr>
              <a:t>Homeowner</a:t>
            </a:r>
            <a:endParaRPr lang="en-US" dirty="0">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1143000" y="1143000"/>
            <a:ext cx="6781800" cy="5486400"/>
            <a:chOff x="647241" y="457200"/>
            <a:chExt cx="7925718" cy="6019800"/>
          </a:xfrm>
        </p:grpSpPr>
        <p:sp>
          <p:nvSpPr>
            <p:cNvPr id="4" name="Rounded Rectangle 3"/>
            <p:cNvSpPr/>
            <p:nvPr/>
          </p:nvSpPr>
          <p:spPr>
            <a:xfrm>
              <a:off x="1676400" y="1981200"/>
              <a:ext cx="5867400" cy="4495800"/>
            </a:xfrm>
            <a:prstGeom prst="roundRect">
              <a:avLst>
                <a:gd name="adj" fmla="val 9905"/>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lowchart: Extract 4"/>
            <p:cNvSpPr/>
            <p:nvPr/>
          </p:nvSpPr>
          <p:spPr>
            <a:xfrm>
              <a:off x="647241" y="457200"/>
              <a:ext cx="7925718" cy="2286000"/>
            </a:xfrm>
            <a:prstGeom prst="flowChartExtract">
              <a:avLst/>
            </a:prstGeom>
            <a:solidFill>
              <a:schemeClr val="bg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4038600" y="4343400"/>
              <a:ext cx="1219200" cy="213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18"/>
            <p:cNvGrpSpPr/>
            <p:nvPr/>
          </p:nvGrpSpPr>
          <p:grpSpPr>
            <a:xfrm>
              <a:off x="2133600" y="3352800"/>
              <a:ext cx="1447801" cy="1600994"/>
              <a:chOff x="2209800" y="3352800"/>
              <a:chExt cx="1447801" cy="1600994"/>
            </a:xfrm>
          </p:grpSpPr>
          <p:sp>
            <p:nvSpPr>
              <p:cNvPr id="7" name="Rectangle 6"/>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7" idx="1"/>
                <a:endCxn id="7"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Group 19"/>
            <p:cNvGrpSpPr/>
            <p:nvPr/>
          </p:nvGrpSpPr>
          <p:grpSpPr>
            <a:xfrm>
              <a:off x="5638799" y="3352800"/>
              <a:ext cx="1447801" cy="1600994"/>
              <a:chOff x="2209800" y="3352800"/>
              <a:chExt cx="1447801" cy="1600994"/>
            </a:xfrm>
          </p:grpSpPr>
          <p:sp>
            <p:nvSpPr>
              <p:cNvPr id="21" name="Rectangle 20"/>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21" idx="1"/>
                <a:endCxn id="21"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Oval 25"/>
            <p:cNvSpPr/>
            <p:nvPr/>
          </p:nvSpPr>
          <p:spPr>
            <a:xfrm>
              <a:off x="5029200" y="5410200"/>
              <a:ext cx="152400" cy="152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TextBox 40"/>
          <p:cNvSpPr txBox="1"/>
          <p:nvPr/>
        </p:nvSpPr>
        <p:spPr>
          <a:xfrm>
            <a:off x="3429000" y="603647"/>
            <a:ext cx="2209800" cy="615553"/>
          </a:xfrm>
          <a:prstGeom prst="rect">
            <a:avLst/>
          </a:prstGeom>
          <a:noFill/>
        </p:spPr>
        <p:txBody>
          <a:bodyPr wrap="square" rtlCol="0">
            <a:spAutoFit/>
          </a:bodyPr>
          <a:lstStyle/>
          <a:p>
            <a:pPr algn="ctr"/>
            <a:r>
              <a:rPr lang="en-US" sz="3400" dirty="0" smtClean="0"/>
              <a:t>$$$$</a:t>
            </a:r>
            <a:endParaRPr lang="en-US" sz="3400" dirty="0"/>
          </a:p>
        </p:txBody>
      </p:sp>
      <p:sp>
        <p:nvSpPr>
          <p:cNvPr id="29" name="Rectangle 28"/>
          <p:cNvSpPr/>
          <p:nvPr/>
        </p:nvSpPr>
        <p:spPr>
          <a:xfrm>
            <a:off x="1981200" y="5486400"/>
            <a:ext cx="5105400" cy="1143000"/>
          </a:xfrm>
          <a:prstGeom prst="rect">
            <a:avLst/>
          </a:prstGeom>
          <a:solidFill>
            <a:schemeClr val="bg1">
              <a:lumMod val="65000"/>
              <a:alpha val="69000"/>
            </a:schemeClr>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62"/>
          <p:cNvSpPr txBox="1"/>
          <p:nvPr/>
        </p:nvSpPr>
        <p:spPr>
          <a:xfrm>
            <a:off x="1143000" y="5486400"/>
            <a:ext cx="1066800" cy="615553"/>
          </a:xfrm>
          <a:prstGeom prst="rect">
            <a:avLst/>
          </a:prstGeom>
          <a:solidFill>
            <a:srgbClr val="92D050"/>
          </a:solidFill>
        </p:spPr>
        <p:txBody>
          <a:bodyPr wrap="square" rtlCol="0">
            <a:spAutoFit/>
          </a:bodyPr>
          <a:lstStyle/>
          <a:p>
            <a:pPr algn="ctr"/>
            <a:r>
              <a:rPr lang="en-US" sz="3400" dirty="0" smtClean="0"/>
              <a:t>$</a:t>
            </a:r>
            <a:endParaRPr lang="en-US" sz="3400" dirty="0"/>
          </a:p>
        </p:txBody>
      </p:sp>
      <p:cxnSp>
        <p:nvCxnSpPr>
          <p:cNvPr id="64" name="Straight Arrow Connector 63"/>
          <p:cNvCxnSpPr/>
          <p:nvPr/>
        </p:nvCxnSpPr>
        <p:spPr>
          <a:xfrm>
            <a:off x="1371600" y="6100365"/>
            <a:ext cx="457200" cy="1588"/>
          </a:xfrm>
          <a:prstGeom prst="straightConnector1">
            <a:avLst/>
          </a:prstGeom>
          <a:ln w="38100" cap="flat">
            <a:solidFill>
              <a:schemeClr val="tx1"/>
            </a:solidFill>
            <a:round/>
            <a:headEnd type="none"/>
            <a:tailEnd type="triangle" w="lg" len="med"/>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828800" y="76200"/>
            <a:ext cx="5334000" cy="461665"/>
          </a:xfrm>
          <a:prstGeom prst="rect">
            <a:avLst/>
          </a:prstGeom>
          <a:noFill/>
        </p:spPr>
        <p:txBody>
          <a:bodyPr wrap="square" rtlCol="0">
            <a:spAutoFit/>
          </a:bodyPr>
          <a:lstStyle/>
          <a:p>
            <a:pPr algn="ctr"/>
            <a:r>
              <a:rPr lang="en-US" sz="2400" dirty="0" smtClean="0"/>
              <a:t>Subsidy of the Shared Equity Home </a:t>
            </a:r>
            <a:endParaRPr lang="en-US" sz="2400" dirty="0"/>
          </a:p>
        </p:txBody>
      </p:sp>
      <p:sp>
        <p:nvSpPr>
          <p:cNvPr id="65" name="TextBox 64"/>
          <p:cNvSpPr txBox="1"/>
          <p:nvPr/>
        </p:nvSpPr>
        <p:spPr>
          <a:xfrm>
            <a:off x="-76200" y="6477000"/>
            <a:ext cx="1676400" cy="381000"/>
          </a:xfrm>
          <a:prstGeom prst="rect">
            <a:avLst/>
          </a:prstGeom>
          <a:noFill/>
        </p:spPr>
        <p:txBody>
          <a:bodyPr wrap="square" rtlCol="0">
            <a:spAutoFit/>
          </a:bodyPr>
          <a:lstStyle/>
          <a:p>
            <a:pPr algn="ctr"/>
            <a:r>
              <a:rPr lang="en-US" dirty="0" smtClean="0"/>
              <a:t>Organization</a:t>
            </a:r>
            <a:endParaRPr lang="en-US" dirty="0"/>
          </a:p>
        </p:txBody>
      </p:sp>
      <p:grpSp>
        <p:nvGrpSpPr>
          <p:cNvPr id="8" name="Group 60"/>
          <p:cNvGrpSpPr/>
          <p:nvPr/>
        </p:nvGrpSpPr>
        <p:grpSpPr>
          <a:xfrm>
            <a:off x="152400" y="5334000"/>
            <a:ext cx="1219200" cy="1219200"/>
            <a:chOff x="152400" y="5334000"/>
            <a:chExt cx="1219200" cy="1219200"/>
          </a:xfrm>
        </p:grpSpPr>
        <p:sp>
          <p:nvSpPr>
            <p:cNvPr id="67" name="Oval 66"/>
            <p:cNvSpPr/>
            <p:nvPr/>
          </p:nvSpPr>
          <p:spPr>
            <a:xfrm>
              <a:off x="152400" y="5334000"/>
              <a:ext cx="1219200" cy="1219200"/>
            </a:xfrm>
            <a:prstGeom prst="ellipse">
              <a:avLst/>
            </a:prstGeom>
            <a:solidFill>
              <a:schemeClr val="bg1">
                <a:lumMod val="75000"/>
                <a:alpha val="4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30"/>
            <p:cNvGrpSpPr/>
            <p:nvPr/>
          </p:nvGrpSpPr>
          <p:grpSpPr>
            <a:xfrm>
              <a:off x="457200" y="5562600"/>
              <a:ext cx="228601" cy="762000"/>
              <a:chOff x="7391400" y="4953000"/>
              <a:chExt cx="304801" cy="1295400"/>
            </a:xfrm>
          </p:grpSpPr>
          <p:sp>
            <p:nvSpPr>
              <p:cNvPr id="83" name="Oval 82"/>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4" name="Straight Connector 83"/>
              <p:cNvCxnSpPr>
                <a:stCxn id="83"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Group 45"/>
            <p:cNvGrpSpPr/>
            <p:nvPr/>
          </p:nvGrpSpPr>
          <p:grpSpPr>
            <a:xfrm>
              <a:off x="685800" y="5638800"/>
              <a:ext cx="228601" cy="762000"/>
              <a:chOff x="7391400" y="4953000"/>
              <a:chExt cx="304801" cy="1295400"/>
            </a:xfrm>
          </p:grpSpPr>
          <p:sp>
            <p:nvSpPr>
              <p:cNvPr id="77" name="Oval 76"/>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8" name="Straight Connector 77"/>
              <p:cNvCxnSpPr>
                <a:stCxn id="77"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 name="Group 52"/>
            <p:cNvGrpSpPr/>
            <p:nvPr/>
          </p:nvGrpSpPr>
          <p:grpSpPr>
            <a:xfrm>
              <a:off x="838199" y="5562600"/>
              <a:ext cx="228601" cy="762000"/>
              <a:chOff x="7391400" y="4953000"/>
              <a:chExt cx="304801" cy="1295400"/>
            </a:xfrm>
          </p:grpSpPr>
          <p:sp>
            <p:nvSpPr>
              <p:cNvPr id="71" name="Oval 70"/>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2" name="Straight Connector 71"/>
              <p:cNvCxnSpPr>
                <a:stCxn id="71"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1143000" y="1143000"/>
            <a:ext cx="6781800" cy="5486400"/>
            <a:chOff x="647241" y="457200"/>
            <a:chExt cx="7925718" cy="6019800"/>
          </a:xfrm>
        </p:grpSpPr>
        <p:sp>
          <p:nvSpPr>
            <p:cNvPr id="4" name="Rounded Rectangle 3"/>
            <p:cNvSpPr/>
            <p:nvPr/>
          </p:nvSpPr>
          <p:spPr>
            <a:xfrm>
              <a:off x="1676400" y="1981200"/>
              <a:ext cx="5867400" cy="4495800"/>
            </a:xfrm>
            <a:prstGeom prst="roundRect">
              <a:avLst>
                <a:gd name="adj" fmla="val 9905"/>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lowchart: Extract 4"/>
            <p:cNvSpPr/>
            <p:nvPr/>
          </p:nvSpPr>
          <p:spPr>
            <a:xfrm>
              <a:off x="647241" y="457200"/>
              <a:ext cx="7925718" cy="2286000"/>
            </a:xfrm>
            <a:prstGeom prst="flowChartExtract">
              <a:avLst/>
            </a:prstGeom>
            <a:solidFill>
              <a:schemeClr val="bg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4038600" y="4343400"/>
              <a:ext cx="1219200" cy="213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18"/>
            <p:cNvGrpSpPr/>
            <p:nvPr/>
          </p:nvGrpSpPr>
          <p:grpSpPr>
            <a:xfrm>
              <a:off x="2133600" y="3352800"/>
              <a:ext cx="1447801" cy="1600994"/>
              <a:chOff x="2209800" y="3352800"/>
              <a:chExt cx="1447801" cy="1600994"/>
            </a:xfrm>
          </p:grpSpPr>
          <p:sp>
            <p:nvSpPr>
              <p:cNvPr id="7" name="Rectangle 6"/>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7" idx="1"/>
                <a:endCxn id="7"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Group 19"/>
            <p:cNvGrpSpPr/>
            <p:nvPr/>
          </p:nvGrpSpPr>
          <p:grpSpPr>
            <a:xfrm>
              <a:off x="5638799" y="3352800"/>
              <a:ext cx="1447801" cy="1600994"/>
              <a:chOff x="2209800" y="3352800"/>
              <a:chExt cx="1447801" cy="1600994"/>
            </a:xfrm>
          </p:grpSpPr>
          <p:sp>
            <p:nvSpPr>
              <p:cNvPr id="21" name="Rectangle 20"/>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21" idx="1"/>
                <a:endCxn id="21"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Oval 25"/>
            <p:cNvSpPr/>
            <p:nvPr/>
          </p:nvSpPr>
          <p:spPr>
            <a:xfrm>
              <a:off x="5029200" y="5410200"/>
              <a:ext cx="152400" cy="152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TextBox 40"/>
          <p:cNvSpPr txBox="1"/>
          <p:nvPr/>
        </p:nvSpPr>
        <p:spPr>
          <a:xfrm>
            <a:off x="3429000" y="603647"/>
            <a:ext cx="2209800" cy="615553"/>
          </a:xfrm>
          <a:prstGeom prst="rect">
            <a:avLst/>
          </a:prstGeom>
          <a:noFill/>
        </p:spPr>
        <p:txBody>
          <a:bodyPr wrap="square" rtlCol="0">
            <a:spAutoFit/>
          </a:bodyPr>
          <a:lstStyle/>
          <a:p>
            <a:pPr algn="ctr"/>
            <a:r>
              <a:rPr lang="en-US" sz="3400" dirty="0" smtClean="0"/>
              <a:t>$$$$</a:t>
            </a:r>
            <a:endParaRPr lang="en-US" sz="3400" dirty="0"/>
          </a:p>
        </p:txBody>
      </p:sp>
      <p:grpSp>
        <p:nvGrpSpPr>
          <p:cNvPr id="8" name="Group 29"/>
          <p:cNvGrpSpPr/>
          <p:nvPr/>
        </p:nvGrpSpPr>
        <p:grpSpPr>
          <a:xfrm>
            <a:off x="8077199" y="4114800"/>
            <a:ext cx="304801" cy="1295400"/>
            <a:chOff x="7391400" y="4953000"/>
            <a:chExt cx="304801" cy="1295400"/>
          </a:xfrm>
        </p:grpSpPr>
        <p:sp>
          <p:nvSpPr>
            <p:cNvPr id="28" name="Oval 27"/>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Connector 31"/>
            <p:cNvCxnSpPr>
              <a:stCxn id="28"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7162800" y="4343400"/>
            <a:ext cx="1066800" cy="615553"/>
          </a:xfrm>
          <a:prstGeom prst="rect">
            <a:avLst/>
          </a:prstGeom>
          <a:solidFill>
            <a:srgbClr val="92D050"/>
          </a:solidFill>
          <a:ln>
            <a:solidFill>
              <a:schemeClr val="bg1"/>
            </a:solidFill>
          </a:ln>
        </p:spPr>
        <p:txBody>
          <a:bodyPr wrap="square" rtlCol="0">
            <a:spAutoFit/>
          </a:bodyPr>
          <a:lstStyle/>
          <a:p>
            <a:pPr algn="ctr"/>
            <a:r>
              <a:rPr lang="en-US" sz="3400" dirty="0" smtClean="0"/>
              <a:t>$$$</a:t>
            </a:r>
            <a:endParaRPr lang="en-US" sz="3400" dirty="0"/>
          </a:p>
        </p:txBody>
      </p:sp>
      <p:sp>
        <p:nvSpPr>
          <p:cNvPr id="29" name="Rectangle 28"/>
          <p:cNvSpPr/>
          <p:nvPr/>
        </p:nvSpPr>
        <p:spPr>
          <a:xfrm>
            <a:off x="1905000" y="5715000"/>
            <a:ext cx="5105400" cy="1143000"/>
          </a:xfrm>
          <a:prstGeom prst="rect">
            <a:avLst/>
          </a:prstGeom>
          <a:solidFill>
            <a:schemeClr val="bg1">
              <a:lumMod val="65000"/>
              <a:alpha val="69000"/>
            </a:schemeClr>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62"/>
          <p:cNvSpPr txBox="1"/>
          <p:nvPr/>
        </p:nvSpPr>
        <p:spPr>
          <a:xfrm>
            <a:off x="1143000" y="5486400"/>
            <a:ext cx="1066800" cy="615553"/>
          </a:xfrm>
          <a:prstGeom prst="rect">
            <a:avLst/>
          </a:prstGeom>
          <a:solidFill>
            <a:srgbClr val="92D050"/>
          </a:solidFill>
        </p:spPr>
        <p:txBody>
          <a:bodyPr wrap="square" rtlCol="0">
            <a:spAutoFit/>
          </a:bodyPr>
          <a:lstStyle/>
          <a:p>
            <a:pPr algn="ctr"/>
            <a:r>
              <a:rPr lang="en-US" sz="3400" dirty="0" smtClean="0"/>
              <a:t>$</a:t>
            </a:r>
            <a:endParaRPr lang="en-US" sz="3400" dirty="0"/>
          </a:p>
        </p:txBody>
      </p:sp>
      <p:grpSp>
        <p:nvGrpSpPr>
          <p:cNvPr id="10" name="Group 60"/>
          <p:cNvGrpSpPr/>
          <p:nvPr/>
        </p:nvGrpSpPr>
        <p:grpSpPr>
          <a:xfrm>
            <a:off x="152400" y="5334000"/>
            <a:ext cx="1219200" cy="1219200"/>
            <a:chOff x="152400" y="5334000"/>
            <a:chExt cx="1219200" cy="1219200"/>
          </a:xfrm>
        </p:grpSpPr>
        <p:sp>
          <p:nvSpPr>
            <p:cNvPr id="60" name="Oval 59"/>
            <p:cNvSpPr/>
            <p:nvPr/>
          </p:nvSpPr>
          <p:spPr>
            <a:xfrm>
              <a:off x="152400" y="5334000"/>
              <a:ext cx="1219200" cy="1219200"/>
            </a:xfrm>
            <a:prstGeom prst="ellipse">
              <a:avLst/>
            </a:prstGeom>
            <a:solidFill>
              <a:schemeClr val="bg1">
                <a:lumMod val="75000"/>
                <a:alpha val="4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30"/>
            <p:cNvGrpSpPr/>
            <p:nvPr/>
          </p:nvGrpSpPr>
          <p:grpSpPr>
            <a:xfrm>
              <a:off x="457200" y="5562600"/>
              <a:ext cx="228601" cy="762000"/>
              <a:chOff x="7391400" y="4953000"/>
              <a:chExt cx="304801" cy="1295400"/>
            </a:xfrm>
          </p:grpSpPr>
          <p:sp>
            <p:nvSpPr>
              <p:cNvPr id="33" name="Oval 32"/>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4" name="Straight Connector 33"/>
              <p:cNvCxnSpPr>
                <a:stCxn id="33"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 name="Group 45"/>
            <p:cNvGrpSpPr/>
            <p:nvPr/>
          </p:nvGrpSpPr>
          <p:grpSpPr>
            <a:xfrm>
              <a:off x="685800" y="5638800"/>
              <a:ext cx="228601" cy="762000"/>
              <a:chOff x="7391400" y="4953000"/>
              <a:chExt cx="304801" cy="1295400"/>
            </a:xfrm>
          </p:grpSpPr>
          <p:sp>
            <p:nvSpPr>
              <p:cNvPr id="47" name="Oval 46"/>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8" name="Straight Connector 47"/>
              <p:cNvCxnSpPr>
                <a:stCxn id="47"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Group 52"/>
            <p:cNvGrpSpPr/>
            <p:nvPr/>
          </p:nvGrpSpPr>
          <p:grpSpPr>
            <a:xfrm>
              <a:off x="838199" y="5562600"/>
              <a:ext cx="228601" cy="762000"/>
              <a:chOff x="7391400" y="4953000"/>
              <a:chExt cx="304801" cy="1295400"/>
            </a:xfrm>
          </p:grpSpPr>
          <p:sp>
            <p:nvSpPr>
              <p:cNvPr id="54" name="Oval 53"/>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5" name="Straight Connector 54"/>
              <p:cNvCxnSpPr>
                <a:stCxn id="54"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cxnSp>
        <p:nvCxnSpPr>
          <p:cNvPr id="62" name="Straight Arrow Connector 61"/>
          <p:cNvCxnSpPr/>
          <p:nvPr/>
        </p:nvCxnSpPr>
        <p:spPr>
          <a:xfrm rot="10800000">
            <a:off x="7391402" y="5029200"/>
            <a:ext cx="533399" cy="1"/>
          </a:xfrm>
          <a:prstGeom prst="straightConnector1">
            <a:avLst/>
          </a:prstGeom>
          <a:ln w="38100" cap="flat">
            <a:solidFill>
              <a:schemeClr val="tx1"/>
            </a:solidFill>
            <a:round/>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1371600" y="6100365"/>
            <a:ext cx="457200" cy="1588"/>
          </a:xfrm>
          <a:prstGeom prst="straightConnector1">
            <a:avLst/>
          </a:prstGeom>
          <a:ln w="38100" cap="flat">
            <a:solidFill>
              <a:schemeClr val="tx1"/>
            </a:solidFill>
            <a:round/>
            <a:headEnd type="none"/>
            <a:tailEnd type="triangle" w="lg" len="med"/>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828800" y="76200"/>
            <a:ext cx="5334000" cy="461665"/>
          </a:xfrm>
          <a:prstGeom prst="rect">
            <a:avLst/>
          </a:prstGeom>
          <a:noFill/>
        </p:spPr>
        <p:txBody>
          <a:bodyPr wrap="square" rtlCol="0">
            <a:spAutoFit/>
          </a:bodyPr>
          <a:lstStyle/>
          <a:p>
            <a:pPr algn="ctr"/>
            <a:r>
              <a:rPr lang="en-US" sz="2400" dirty="0" smtClean="0"/>
              <a:t>Mortgage for the Shared Equity Home </a:t>
            </a:r>
            <a:endParaRPr lang="en-US" sz="2400" dirty="0"/>
          </a:p>
        </p:txBody>
      </p:sp>
      <p:sp>
        <p:nvSpPr>
          <p:cNvPr id="66" name="TextBox 65"/>
          <p:cNvSpPr txBox="1"/>
          <p:nvPr/>
        </p:nvSpPr>
        <p:spPr>
          <a:xfrm>
            <a:off x="7391400" y="5334000"/>
            <a:ext cx="1752600" cy="381000"/>
          </a:xfrm>
          <a:prstGeom prst="rect">
            <a:avLst/>
          </a:prstGeom>
          <a:noFill/>
        </p:spPr>
        <p:txBody>
          <a:bodyPr wrap="square" rtlCol="0">
            <a:spAutoFit/>
          </a:bodyPr>
          <a:lstStyle/>
          <a:p>
            <a:pPr algn="ctr"/>
            <a:r>
              <a:rPr lang="en-US" dirty="0" smtClean="0">
                <a:solidFill>
                  <a:schemeClr val="bg1"/>
                </a:solidFill>
              </a:rPr>
              <a:t>Homeowner</a:t>
            </a:r>
            <a:endParaRPr lang="en-US" dirty="0">
              <a:solidFill>
                <a:schemeClr val="bg1"/>
              </a:solidFill>
            </a:endParaRPr>
          </a:p>
        </p:txBody>
      </p:sp>
      <p:sp>
        <p:nvSpPr>
          <p:cNvPr id="67" name="TextBox 66"/>
          <p:cNvSpPr txBox="1"/>
          <p:nvPr/>
        </p:nvSpPr>
        <p:spPr>
          <a:xfrm>
            <a:off x="-76200" y="6477000"/>
            <a:ext cx="1676400" cy="381000"/>
          </a:xfrm>
          <a:prstGeom prst="rect">
            <a:avLst/>
          </a:prstGeom>
          <a:noFill/>
        </p:spPr>
        <p:txBody>
          <a:bodyPr wrap="square" rtlCol="0">
            <a:spAutoFit/>
          </a:bodyPr>
          <a:lstStyle/>
          <a:p>
            <a:pPr algn="ctr"/>
            <a:r>
              <a:rPr lang="en-US" dirty="0" smtClean="0"/>
              <a:t>Organization</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Emily\AppData\Local\Microsoft\Windows\Temporary Internet Files\Content.IE5\XYSDWNR2\MCj04242320000[1].wmf"/>
          <p:cNvPicPr>
            <a:picLocks noChangeAspect="1" noChangeArrowheads="1"/>
          </p:cNvPicPr>
          <p:nvPr/>
        </p:nvPicPr>
        <p:blipFill>
          <a:blip r:embed="rId3" cstate="print">
            <a:biLevel thresh="50000"/>
          </a:blip>
          <a:srcRect/>
          <a:stretch>
            <a:fillRect/>
          </a:stretch>
        </p:blipFill>
        <p:spPr bwMode="auto">
          <a:xfrm>
            <a:off x="2209800" y="1354382"/>
            <a:ext cx="4689564" cy="4689564"/>
          </a:xfrm>
          <a:prstGeom prst="rect">
            <a:avLst/>
          </a:prstGeom>
          <a:noFill/>
        </p:spPr>
      </p:pic>
      <p:sp>
        <p:nvSpPr>
          <p:cNvPr id="61" name="Curved Left Arrow 60"/>
          <p:cNvSpPr/>
          <p:nvPr/>
        </p:nvSpPr>
        <p:spPr>
          <a:xfrm rot="21248229">
            <a:off x="5436897" y="871154"/>
            <a:ext cx="1660518" cy="5841113"/>
          </a:xfrm>
          <a:prstGeom prst="curvedLeftArrow">
            <a:avLst>
              <a:gd name="adj1" fmla="val 21833"/>
              <a:gd name="adj2" fmla="val 50000"/>
              <a:gd name="adj3" fmla="val 25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p:cNvSpPr txBox="1"/>
          <p:nvPr/>
        </p:nvSpPr>
        <p:spPr>
          <a:xfrm>
            <a:off x="1828800" y="76200"/>
            <a:ext cx="5334000" cy="461665"/>
          </a:xfrm>
          <a:prstGeom prst="rect">
            <a:avLst/>
          </a:prstGeom>
          <a:noFill/>
        </p:spPr>
        <p:txBody>
          <a:bodyPr wrap="square" rtlCol="0">
            <a:spAutoFit/>
          </a:bodyPr>
          <a:lstStyle/>
          <a:p>
            <a:pPr algn="ctr"/>
            <a:r>
              <a:rPr lang="en-US" sz="2400" dirty="0" smtClean="0"/>
              <a:t>5, 10, or 20 years passes….</a:t>
            </a:r>
            <a:endParaRPr 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1143000" y="1143000"/>
            <a:ext cx="6781800" cy="5486400"/>
            <a:chOff x="647241" y="457200"/>
            <a:chExt cx="7925718" cy="6019800"/>
          </a:xfrm>
        </p:grpSpPr>
        <p:sp>
          <p:nvSpPr>
            <p:cNvPr id="4" name="Rounded Rectangle 3"/>
            <p:cNvSpPr/>
            <p:nvPr/>
          </p:nvSpPr>
          <p:spPr>
            <a:xfrm>
              <a:off x="1676400" y="1981200"/>
              <a:ext cx="5867400" cy="4495800"/>
            </a:xfrm>
            <a:prstGeom prst="roundRect">
              <a:avLst>
                <a:gd name="adj" fmla="val 9905"/>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lowchart: Extract 4"/>
            <p:cNvSpPr/>
            <p:nvPr/>
          </p:nvSpPr>
          <p:spPr>
            <a:xfrm>
              <a:off x="647241" y="457200"/>
              <a:ext cx="7925718" cy="2286000"/>
            </a:xfrm>
            <a:prstGeom prst="flowChartExtract">
              <a:avLst/>
            </a:prstGeom>
            <a:solidFill>
              <a:schemeClr val="bg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4038600" y="4343400"/>
              <a:ext cx="1219200" cy="213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18"/>
            <p:cNvGrpSpPr/>
            <p:nvPr/>
          </p:nvGrpSpPr>
          <p:grpSpPr>
            <a:xfrm>
              <a:off x="2133600" y="3352800"/>
              <a:ext cx="1447801" cy="1600994"/>
              <a:chOff x="2209800" y="3352800"/>
              <a:chExt cx="1447801" cy="1600994"/>
            </a:xfrm>
          </p:grpSpPr>
          <p:sp>
            <p:nvSpPr>
              <p:cNvPr id="7" name="Rectangle 6"/>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7" idx="1"/>
                <a:endCxn id="7"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Group 19"/>
            <p:cNvGrpSpPr/>
            <p:nvPr/>
          </p:nvGrpSpPr>
          <p:grpSpPr>
            <a:xfrm>
              <a:off x="5638799" y="3352800"/>
              <a:ext cx="1447801" cy="1600994"/>
              <a:chOff x="2209800" y="3352800"/>
              <a:chExt cx="1447801" cy="1600994"/>
            </a:xfrm>
          </p:grpSpPr>
          <p:sp>
            <p:nvSpPr>
              <p:cNvPr id="21" name="Rectangle 20"/>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21" idx="1"/>
                <a:endCxn id="21"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Oval 25"/>
            <p:cNvSpPr/>
            <p:nvPr/>
          </p:nvSpPr>
          <p:spPr>
            <a:xfrm>
              <a:off x="5029200" y="5410200"/>
              <a:ext cx="152400" cy="152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TextBox 40"/>
          <p:cNvSpPr txBox="1"/>
          <p:nvPr/>
        </p:nvSpPr>
        <p:spPr>
          <a:xfrm>
            <a:off x="3124200" y="603647"/>
            <a:ext cx="3733800" cy="615553"/>
          </a:xfrm>
          <a:prstGeom prst="rect">
            <a:avLst/>
          </a:prstGeom>
          <a:noFill/>
        </p:spPr>
        <p:txBody>
          <a:bodyPr wrap="square" rtlCol="0">
            <a:spAutoFit/>
          </a:bodyPr>
          <a:lstStyle/>
          <a:p>
            <a:pPr algn="ctr"/>
            <a:r>
              <a:rPr lang="en-US" sz="3400" dirty="0" smtClean="0"/>
              <a:t>$$$$+ $</a:t>
            </a:r>
            <a:r>
              <a:rPr lang="en-US" sz="2400" baseline="-25000" dirty="0" smtClean="0"/>
              <a:t>Appreciation</a:t>
            </a:r>
            <a:endParaRPr lang="en-US" sz="2400" dirty="0"/>
          </a:p>
        </p:txBody>
      </p:sp>
      <p:grpSp>
        <p:nvGrpSpPr>
          <p:cNvPr id="8" name="Group 29"/>
          <p:cNvGrpSpPr/>
          <p:nvPr/>
        </p:nvGrpSpPr>
        <p:grpSpPr>
          <a:xfrm>
            <a:off x="8077199" y="4114800"/>
            <a:ext cx="304801" cy="1295400"/>
            <a:chOff x="7391400" y="4953000"/>
            <a:chExt cx="304801" cy="1295400"/>
          </a:xfrm>
        </p:grpSpPr>
        <p:sp>
          <p:nvSpPr>
            <p:cNvPr id="28" name="Oval 27"/>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Connector 31"/>
            <p:cNvCxnSpPr>
              <a:stCxn id="28"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9" name="Rectangle 28"/>
          <p:cNvSpPr/>
          <p:nvPr/>
        </p:nvSpPr>
        <p:spPr>
          <a:xfrm>
            <a:off x="1981200" y="5486400"/>
            <a:ext cx="5105400" cy="1143000"/>
          </a:xfrm>
          <a:prstGeom prst="rect">
            <a:avLst/>
          </a:prstGeom>
          <a:solidFill>
            <a:schemeClr val="bg1">
              <a:lumMod val="65000"/>
              <a:alpha val="69000"/>
            </a:schemeClr>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60"/>
          <p:cNvGrpSpPr/>
          <p:nvPr/>
        </p:nvGrpSpPr>
        <p:grpSpPr>
          <a:xfrm>
            <a:off x="0" y="5410200"/>
            <a:ext cx="1219200" cy="1219200"/>
            <a:chOff x="152400" y="5334000"/>
            <a:chExt cx="1219200" cy="1219200"/>
          </a:xfrm>
        </p:grpSpPr>
        <p:sp>
          <p:nvSpPr>
            <p:cNvPr id="60" name="Oval 59"/>
            <p:cNvSpPr/>
            <p:nvPr/>
          </p:nvSpPr>
          <p:spPr>
            <a:xfrm>
              <a:off x="152400" y="5334000"/>
              <a:ext cx="1219200" cy="1219200"/>
            </a:xfrm>
            <a:prstGeom prst="ellipse">
              <a:avLst/>
            </a:prstGeom>
            <a:solidFill>
              <a:schemeClr val="bg1">
                <a:lumMod val="75000"/>
                <a:alpha val="4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30"/>
            <p:cNvGrpSpPr/>
            <p:nvPr/>
          </p:nvGrpSpPr>
          <p:grpSpPr>
            <a:xfrm>
              <a:off x="457200" y="5562600"/>
              <a:ext cx="228601" cy="762000"/>
              <a:chOff x="7391400" y="4953000"/>
              <a:chExt cx="304801" cy="1295400"/>
            </a:xfrm>
          </p:grpSpPr>
          <p:sp>
            <p:nvSpPr>
              <p:cNvPr id="33" name="Oval 32"/>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4" name="Straight Connector 33"/>
              <p:cNvCxnSpPr>
                <a:stCxn id="33"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 name="Group 45"/>
            <p:cNvGrpSpPr/>
            <p:nvPr/>
          </p:nvGrpSpPr>
          <p:grpSpPr>
            <a:xfrm>
              <a:off x="685800" y="5638800"/>
              <a:ext cx="228601" cy="762000"/>
              <a:chOff x="7391400" y="4953000"/>
              <a:chExt cx="304801" cy="1295400"/>
            </a:xfrm>
          </p:grpSpPr>
          <p:sp>
            <p:nvSpPr>
              <p:cNvPr id="47" name="Oval 46"/>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8" name="Straight Connector 47"/>
              <p:cNvCxnSpPr>
                <a:stCxn id="47"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Group 52"/>
            <p:cNvGrpSpPr/>
            <p:nvPr/>
          </p:nvGrpSpPr>
          <p:grpSpPr>
            <a:xfrm>
              <a:off x="838199" y="5562600"/>
              <a:ext cx="228601" cy="762000"/>
              <a:chOff x="7391400" y="4953000"/>
              <a:chExt cx="304801" cy="1295400"/>
            </a:xfrm>
          </p:grpSpPr>
          <p:sp>
            <p:nvSpPr>
              <p:cNvPr id="54" name="Oval 53"/>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5" name="Straight Connector 54"/>
              <p:cNvCxnSpPr>
                <a:stCxn id="54"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53" name="TextBox 52"/>
          <p:cNvSpPr txBox="1"/>
          <p:nvPr/>
        </p:nvSpPr>
        <p:spPr>
          <a:xfrm>
            <a:off x="1371600" y="0"/>
            <a:ext cx="6705600" cy="830997"/>
          </a:xfrm>
          <a:prstGeom prst="rect">
            <a:avLst/>
          </a:prstGeom>
          <a:noFill/>
        </p:spPr>
        <p:txBody>
          <a:bodyPr wrap="square" rtlCol="0">
            <a:spAutoFit/>
          </a:bodyPr>
          <a:lstStyle/>
          <a:p>
            <a:pPr algn="ctr"/>
            <a:r>
              <a:rPr lang="en-US" sz="2400" dirty="0" smtClean="0">
                <a:solidFill>
                  <a:srgbClr val="FFFF00"/>
                </a:solidFill>
              </a:rPr>
              <a:t>The Homeowner Paid Off Some of the Mortgage &amp; The Home Has Appreciated in Value </a:t>
            </a:r>
            <a:endParaRPr lang="en-US" sz="2400" dirty="0">
              <a:solidFill>
                <a:srgbClr val="FFFF00"/>
              </a:solidFill>
            </a:endParaRPr>
          </a:p>
        </p:txBody>
      </p:sp>
      <p:sp>
        <p:nvSpPr>
          <p:cNvPr id="61" name="TextBox 60"/>
          <p:cNvSpPr txBox="1"/>
          <p:nvPr/>
        </p:nvSpPr>
        <p:spPr>
          <a:xfrm>
            <a:off x="7162800" y="4343400"/>
            <a:ext cx="1066800" cy="615553"/>
          </a:xfrm>
          <a:prstGeom prst="rect">
            <a:avLst/>
          </a:prstGeom>
          <a:solidFill>
            <a:srgbClr val="92D050"/>
          </a:solidFill>
        </p:spPr>
        <p:txBody>
          <a:bodyPr wrap="square" rtlCol="0">
            <a:spAutoFit/>
          </a:bodyPr>
          <a:lstStyle/>
          <a:p>
            <a:pPr algn="ctr"/>
            <a:r>
              <a:rPr lang="en-US" sz="3400" dirty="0" smtClean="0"/>
              <a:t>$$</a:t>
            </a:r>
            <a:endParaRPr lang="en-US" sz="3400" dirty="0"/>
          </a:p>
        </p:txBody>
      </p:sp>
      <p:cxnSp>
        <p:nvCxnSpPr>
          <p:cNvPr id="63" name="Straight Arrow Connector 62"/>
          <p:cNvCxnSpPr/>
          <p:nvPr/>
        </p:nvCxnSpPr>
        <p:spPr>
          <a:xfrm rot="10800000">
            <a:off x="7391402" y="5029200"/>
            <a:ext cx="533399" cy="1"/>
          </a:xfrm>
          <a:prstGeom prst="straightConnector1">
            <a:avLst/>
          </a:prstGeom>
          <a:ln w="38100" cap="flat">
            <a:solidFill>
              <a:schemeClr val="tx1"/>
            </a:solidFill>
            <a:round/>
            <a:headEnd type="none"/>
            <a:tailEnd type="triangle" w="lg" len="med"/>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1981200" y="4343400"/>
            <a:ext cx="5105400" cy="1143000"/>
          </a:xfrm>
          <a:prstGeom prst="rect">
            <a:avLst/>
          </a:prstGeom>
          <a:solidFill>
            <a:schemeClr val="bg1">
              <a:lumMod val="85000"/>
              <a:alpha val="69000"/>
            </a:schemeClr>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TextBox 65"/>
          <p:cNvSpPr txBox="1"/>
          <p:nvPr/>
        </p:nvSpPr>
        <p:spPr>
          <a:xfrm rot="20796365">
            <a:off x="3322472" y="2105837"/>
            <a:ext cx="2131517" cy="646331"/>
          </a:xfrm>
          <a:prstGeom prst="rect">
            <a:avLst/>
          </a:prstGeom>
          <a:noFill/>
          <a:ln>
            <a:solidFill>
              <a:schemeClr val="tx1"/>
            </a:solidFill>
          </a:ln>
        </p:spPr>
        <p:txBody>
          <a:bodyPr wrap="square" rtlCol="0">
            <a:spAutoFit/>
          </a:bodyPr>
          <a:lstStyle/>
          <a:p>
            <a:pPr algn="ctr"/>
            <a:r>
              <a:rPr lang="en-US" sz="3600" dirty="0" smtClean="0"/>
              <a:t>FOR SALE</a:t>
            </a:r>
            <a:endParaRPr lang="en-US" sz="3600" dirty="0"/>
          </a:p>
        </p:txBody>
      </p:sp>
      <p:sp>
        <p:nvSpPr>
          <p:cNvPr id="67" name="TextBox 66"/>
          <p:cNvSpPr txBox="1"/>
          <p:nvPr/>
        </p:nvSpPr>
        <p:spPr>
          <a:xfrm>
            <a:off x="1143000" y="5486400"/>
            <a:ext cx="1066800" cy="615553"/>
          </a:xfrm>
          <a:prstGeom prst="rect">
            <a:avLst/>
          </a:prstGeom>
          <a:solidFill>
            <a:srgbClr val="92D050"/>
          </a:solidFill>
        </p:spPr>
        <p:txBody>
          <a:bodyPr wrap="square" rtlCol="0">
            <a:spAutoFit/>
          </a:bodyPr>
          <a:lstStyle/>
          <a:p>
            <a:pPr algn="ctr"/>
            <a:r>
              <a:rPr lang="en-US" sz="3400" dirty="0" smtClean="0"/>
              <a:t>$</a:t>
            </a:r>
            <a:endParaRPr lang="en-US" sz="3400" dirty="0"/>
          </a:p>
        </p:txBody>
      </p:sp>
      <p:cxnSp>
        <p:nvCxnSpPr>
          <p:cNvPr id="68" name="Straight Arrow Connector 67"/>
          <p:cNvCxnSpPr/>
          <p:nvPr/>
        </p:nvCxnSpPr>
        <p:spPr>
          <a:xfrm>
            <a:off x="1371600" y="6100365"/>
            <a:ext cx="457200" cy="1588"/>
          </a:xfrm>
          <a:prstGeom prst="straightConnector1">
            <a:avLst/>
          </a:prstGeom>
          <a:ln w="38100" cap="flat">
            <a:solidFill>
              <a:schemeClr val="tx1"/>
            </a:solidFill>
            <a:round/>
            <a:headEnd type="none"/>
            <a:tailEnd type="triangle" w="lg" len="med"/>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76200" y="6477000"/>
            <a:ext cx="1676400" cy="381000"/>
          </a:xfrm>
          <a:prstGeom prst="rect">
            <a:avLst/>
          </a:prstGeom>
          <a:noFill/>
        </p:spPr>
        <p:txBody>
          <a:bodyPr wrap="square" rtlCol="0">
            <a:spAutoFit/>
          </a:bodyPr>
          <a:lstStyle/>
          <a:p>
            <a:pPr algn="ctr"/>
            <a:r>
              <a:rPr lang="en-US" dirty="0" smtClean="0">
                <a:solidFill>
                  <a:schemeClr val="bg1"/>
                </a:solidFill>
              </a:rPr>
              <a:t>Organization</a:t>
            </a:r>
            <a:endParaRPr lang="en-US" dirty="0">
              <a:solidFill>
                <a:schemeClr val="bg1"/>
              </a:solidFill>
            </a:endParaRPr>
          </a:p>
        </p:txBody>
      </p:sp>
      <p:sp>
        <p:nvSpPr>
          <p:cNvPr id="70" name="TextBox 69"/>
          <p:cNvSpPr txBox="1"/>
          <p:nvPr/>
        </p:nvSpPr>
        <p:spPr>
          <a:xfrm>
            <a:off x="7391400" y="5334000"/>
            <a:ext cx="1676400" cy="381000"/>
          </a:xfrm>
          <a:prstGeom prst="rect">
            <a:avLst/>
          </a:prstGeom>
          <a:noFill/>
        </p:spPr>
        <p:txBody>
          <a:bodyPr wrap="square" rtlCol="0">
            <a:spAutoFit/>
          </a:bodyPr>
          <a:lstStyle/>
          <a:p>
            <a:pPr algn="ctr"/>
            <a:r>
              <a:rPr lang="en-US" dirty="0" smtClean="0">
                <a:solidFill>
                  <a:schemeClr val="bg1"/>
                </a:solidFill>
              </a:rPr>
              <a:t>Homeowner</a:t>
            </a:r>
            <a:endParaRPr lang="en-US" dirty="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1143000" y="1143000"/>
            <a:ext cx="6781800" cy="5486400"/>
            <a:chOff x="647241" y="457200"/>
            <a:chExt cx="7925718" cy="6019800"/>
          </a:xfrm>
        </p:grpSpPr>
        <p:sp>
          <p:nvSpPr>
            <p:cNvPr id="4" name="Rounded Rectangle 3"/>
            <p:cNvSpPr/>
            <p:nvPr/>
          </p:nvSpPr>
          <p:spPr>
            <a:xfrm>
              <a:off x="1676400" y="1981200"/>
              <a:ext cx="5867400" cy="4495800"/>
            </a:xfrm>
            <a:prstGeom prst="roundRect">
              <a:avLst>
                <a:gd name="adj" fmla="val 9905"/>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lowchart: Extract 4"/>
            <p:cNvSpPr/>
            <p:nvPr/>
          </p:nvSpPr>
          <p:spPr>
            <a:xfrm>
              <a:off x="647241" y="457200"/>
              <a:ext cx="7925718" cy="2286000"/>
            </a:xfrm>
            <a:prstGeom prst="flowChartExtract">
              <a:avLst/>
            </a:prstGeom>
            <a:solidFill>
              <a:schemeClr val="bg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4038600" y="4343400"/>
              <a:ext cx="1219200" cy="213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18"/>
            <p:cNvGrpSpPr/>
            <p:nvPr/>
          </p:nvGrpSpPr>
          <p:grpSpPr>
            <a:xfrm>
              <a:off x="2133600" y="3352800"/>
              <a:ext cx="1447801" cy="1600994"/>
              <a:chOff x="2209800" y="3352800"/>
              <a:chExt cx="1447801" cy="1600994"/>
            </a:xfrm>
          </p:grpSpPr>
          <p:sp>
            <p:nvSpPr>
              <p:cNvPr id="7" name="Rectangle 6"/>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7" idx="1"/>
                <a:endCxn id="7"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Group 19"/>
            <p:cNvGrpSpPr/>
            <p:nvPr/>
          </p:nvGrpSpPr>
          <p:grpSpPr>
            <a:xfrm>
              <a:off x="5638799" y="3352800"/>
              <a:ext cx="1447801" cy="1600994"/>
              <a:chOff x="2209800" y="3352800"/>
              <a:chExt cx="1447801" cy="1600994"/>
            </a:xfrm>
          </p:grpSpPr>
          <p:sp>
            <p:nvSpPr>
              <p:cNvPr id="21" name="Rectangle 20"/>
              <p:cNvSpPr/>
              <p:nvPr/>
            </p:nvSpPr>
            <p:spPr>
              <a:xfrm>
                <a:off x="2209800" y="3352800"/>
                <a:ext cx="1371600" cy="1600200"/>
              </a:xfrm>
              <a:prstGeom prst="rect">
                <a:avLst/>
              </a:prstGeom>
              <a:noFill/>
              <a:ln w="1016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p:nvCxnSpPr>
            <p:spPr>
              <a:xfrm rot="5400000">
                <a:off x="1865709" y="4152503"/>
                <a:ext cx="1600994"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323306" y="4152106"/>
                <a:ext cx="1600200" cy="15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21" idx="1"/>
                <a:endCxn id="21" idx="3"/>
              </p:cNvCxnSpPr>
              <p:nvPr/>
            </p:nvCxnSpPr>
            <p:spPr>
              <a:xfrm rot="10800000" flipH="1">
                <a:off x="2209800" y="4152900"/>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H="1">
                <a:off x="2286001" y="4113211"/>
                <a:ext cx="13716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Oval 25"/>
            <p:cNvSpPr/>
            <p:nvPr/>
          </p:nvSpPr>
          <p:spPr>
            <a:xfrm>
              <a:off x="5029200" y="5410200"/>
              <a:ext cx="152400" cy="152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29"/>
          <p:cNvGrpSpPr/>
          <p:nvPr/>
        </p:nvGrpSpPr>
        <p:grpSpPr>
          <a:xfrm>
            <a:off x="7924799" y="4114800"/>
            <a:ext cx="304801" cy="1295400"/>
            <a:chOff x="7391400" y="4953000"/>
            <a:chExt cx="304801" cy="1295400"/>
          </a:xfrm>
        </p:grpSpPr>
        <p:sp>
          <p:nvSpPr>
            <p:cNvPr id="28" name="Oval 27"/>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Connector 31"/>
            <p:cNvCxnSpPr>
              <a:stCxn id="28"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9" name="Rectangle 28"/>
          <p:cNvSpPr/>
          <p:nvPr/>
        </p:nvSpPr>
        <p:spPr>
          <a:xfrm>
            <a:off x="1981200" y="5486400"/>
            <a:ext cx="5105400" cy="1143000"/>
          </a:xfrm>
          <a:prstGeom prst="rect">
            <a:avLst/>
          </a:prstGeom>
          <a:solidFill>
            <a:schemeClr val="bg1">
              <a:lumMod val="65000"/>
              <a:alpha val="69000"/>
            </a:schemeClr>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60"/>
          <p:cNvGrpSpPr/>
          <p:nvPr/>
        </p:nvGrpSpPr>
        <p:grpSpPr>
          <a:xfrm>
            <a:off x="304800" y="5638800"/>
            <a:ext cx="1219200" cy="1219200"/>
            <a:chOff x="152400" y="5334000"/>
            <a:chExt cx="1219200" cy="1219200"/>
          </a:xfrm>
        </p:grpSpPr>
        <p:sp>
          <p:nvSpPr>
            <p:cNvPr id="60" name="Oval 59"/>
            <p:cNvSpPr/>
            <p:nvPr/>
          </p:nvSpPr>
          <p:spPr>
            <a:xfrm>
              <a:off x="152400" y="5334000"/>
              <a:ext cx="1219200" cy="1219200"/>
            </a:xfrm>
            <a:prstGeom prst="ellipse">
              <a:avLst/>
            </a:prstGeom>
            <a:solidFill>
              <a:schemeClr val="bg1">
                <a:lumMod val="75000"/>
                <a:alpha val="4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30"/>
            <p:cNvGrpSpPr/>
            <p:nvPr/>
          </p:nvGrpSpPr>
          <p:grpSpPr>
            <a:xfrm>
              <a:off x="457200" y="5562600"/>
              <a:ext cx="228601" cy="762000"/>
              <a:chOff x="7391400" y="4953000"/>
              <a:chExt cx="304801" cy="1295400"/>
            </a:xfrm>
          </p:grpSpPr>
          <p:sp>
            <p:nvSpPr>
              <p:cNvPr id="33" name="Oval 32"/>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4" name="Straight Connector 33"/>
              <p:cNvCxnSpPr>
                <a:stCxn id="33"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 name="Group 45"/>
            <p:cNvGrpSpPr/>
            <p:nvPr/>
          </p:nvGrpSpPr>
          <p:grpSpPr>
            <a:xfrm>
              <a:off x="685800" y="5638800"/>
              <a:ext cx="228601" cy="762000"/>
              <a:chOff x="7391400" y="4953000"/>
              <a:chExt cx="304801" cy="1295400"/>
            </a:xfrm>
          </p:grpSpPr>
          <p:sp>
            <p:nvSpPr>
              <p:cNvPr id="47" name="Oval 46"/>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8" name="Straight Connector 47"/>
              <p:cNvCxnSpPr>
                <a:stCxn id="47"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Group 52"/>
            <p:cNvGrpSpPr/>
            <p:nvPr/>
          </p:nvGrpSpPr>
          <p:grpSpPr>
            <a:xfrm>
              <a:off x="838199" y="5562600"/>
              <a:ext cx="228601" cy="762000"/>
              <a:chOff x="7391400" y="4953000"/>
              <a:chExt cx="304801" cy="1295400"/>
            </a:xfrm>
          </p:grpSpPr>
          <p:sp>
            <p:nvSpPr>
              <p:cNvPr id="54" name="Oval 53"/>
              <p:cNvSpPr/>
              <p:nvPr/>
            </p:nvSpPr>
            <p:spPr>
              <a:xfrm>
                <a:off x="7391400" y="4953000"/>
                <a:ext cx="304800" cy="3048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5" name="Straight Connector 54"/>
              <p:cNvCxnSpPr>
                <a:stCxn id="54" idx="4"/>
              </p:cNvCxnSpPr>
              <p:nvPr/>
            </p:nvCxnSpPr>
            <p:spPr>
              <a:xfrm rot="5400000">
                <a:off x="7352506" y="5448300"/>
                <a:ext cx="381794" cy="7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7163197" y="5867003"/>
                <a:ext cx="609600" cy="1531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16200000" flipH="1">
                <a:off x="7315597" y="5867797"/>
                <a:ext cx="609600" cy="1516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16200000" flipH="1">
                <a:off x="7391400" y="5410200"/>
                <a:ext cx="457202" cy="1524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7239001" y="5410202"/>
                <a:ext cx="457201" cy="152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62" name="TextBox 61"/>
          <p:cNvSpPr txBox="1"/>
          <p:nvPr/>
        </p:nvSpPr>
        <p:spPr>
          <a:xfrm rot="748004">
            <a:off x="3549834" y="2105837"/>
            <a:ext cx="2131517" cy="646331"/>
          </a:xfrm>
          <a:prstGeom prst="rect">
            <a:avLst/>
          </a:prstGeom>
          <a:noFill/>
          <a:ln>
            <a:solidFill>
              <a:schemeClr val="tx1"/>
            </a:solidFill>
          </a:ln>
        </p:spPr>
        <p:txBody>
          <a:bodyPr wrap="square" rtlCol="0">
            <a:spAutoFit/>
          </a:bodyPr>
          <a:lstStyle/>
          <a:p>
            <a:pPr algn="ctr"/>
            <a:r>
              <a:rPr lang="en-US" sz="3600" dirty="0" smtClean="0"/>
              <a:t>SOLD</a:t>
            </a:r>
            <a:endParaRPr lang="en-US" sz="3600" dirty="0"/>
          </a:p>
        </p:txBody>
      </p:sp>
      <p:sp>
        <p:nvSpPr>
          <p:cNvPr id="61" name="TextBox 60"/>
          <p:cNvSpPr txBox="1"/>
          <p:nvPr/>
        </p:nvSpPr>
        <p:spPr>
          <a:xfrm>
            <a:off x="8077200" y="4343400"/>
            <a:ext cx="1066800" cy="615553"/>
          </a:xfrm>
          <a:prstGeom prst="rect">
            <a:avLst/>
          </a:prstGeom>
          <a:solidFill>
            <a:srgbClr val="92D050"/>
          </a:solidFill>
        </p:spPr>
        <p:txBody>
          <a:bodyPr wrap="square" rtlCol="0">
            <a:spAutoFit/>
          </a:bodyPr>
          <a:lstStyle/>
          <a:p>
            <a:pPr algn="ctr"/>
            <a:r>
              <a:rPr lang="en-US" sz="3400" dirty="0" smtClean="0"/>
              <a:t>$$$</a:t>
            </a:r>
            <a:endParaRPr lang="en-US" sz="3400" dirty="0"/>
          </a:p>
        </p:txBody>
      </p:sp>
      <p:sp>
        <p:nvSpPr>
          <p:cNvPr id="64" name="TextBox 63"/>
          <p:cNvSpPr txBox="1"/>
          <p:nvPr/>
        </p:nvSpPr>
        <p:spPr>
          <a:xfrm>
            <a:off x="1066800" y="5562600"/>
            <a:ext cx="1066800" cy="615553"/>
          </a:xfrm>
          <a:prstGeom prst="rect">
            <a:avLst/>
          </a:prstGeom>
          <a:solidFill>
            <a:srgbClr val="92D050"/>
          </a:solidFill>
        </p:spPr>
        <p:txBody>
          <a:bodyPr wrap="square" rtlCol="0">
            <a:spAutoFit/>
          </a:bodyPr>
          <a:lstStyle/>
          <a:p>
            <a:pPr algn="ctr"/>
            <a:r>
              <a:rPr lang="en-US" sz="3400" dirty="0" smtClean="0"/>
              <a:t>$</a:t>
            </a:r>
            <a:endParaRPr lang="en-US" sz="3400" dirty="0"/>
          </a:p>
        </p:txBody>
      </p:sp>
      <p:cxnSp>
        <p:nvCxnSpPr>
          <p:cNvPr id="65" name="Straight Arrow Connector 64"/>
          <p:cNvCxnSpPr/>
          <p:nvPr/>
        </p:nvCxnSpPr>
        <p:spPr>
          <a:xfrm flipV="1">
            <a:off x="8305802" y="4953000"/>
            <a:ext cx="685798" cy="2"/>
          </a:xfrm>
          <a:prstGeom prst="straightConnector1">
            <a:avLst/>
          </a:prstGeom>
          <a:ln w="38100" cap="flat">
            <a:solidFill>
              <a:schemeClr val="tx1"/>
            </a:solidFill>
            <a:round/>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1447800" y="6172200"/>
            <a:ext cx="457200" cy="1588"/>
          </a:xfrm>
          <a:prstGeom prst="straightConnector1">
            <a:avLst/>
          </a:prstGeom>
          <a:ln w="38100" cap="flat">
            <a:solidFill>
              <a:schemeClr val="tx1"/>
            </a:solidFill>
            <a:round/>
            <a:headEnd type="none"/>
            <a:tailEnd type="triangle" w="lg" len="med"/>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228600" y="1981200"/>
            <a:ext cx="2057400" cy="615553"/>
          </a:xfrm>
          <a:prstGeom prst="rect">
            <a:avLst/>
          </a:prstGeom>
          <a:solidFill>
            <a:srgbClr val="92D050"/>
          </a:solidFill>
          <a:ln>
            <a:solidFill>
              <a:schemeClr val="bg1"/>
            </a:solidFill>
          </a:ln>
        </p:spPr>
        <p:txBody>
          <a:bodyPr wrap="square" rtlCol="0">
            <a:spAutoFit/>
          </a:bodyPr>
          <a:lstStyle/>
          <a:p>
            <a:pPr algn="ctr"/>
            <a:r>
              <a:rPr lang="en-US" sz="3400" dirty="0" smtClean="0"/>
              <a:t>$</a:t>
            </a:r>
            <a:r>
              <a:rPr lang="en-US" sz="2400" baseline="-25000" dirty="0" smtClean="0">
                <a:solidFill>
                  <a:prstClr val="black"/>
                </a:solidFill>
              </a:rPr>
              <a:t> Appreciation</a:t>
            </a:r>
            <a:endParaRPr lang="en-US" sz="3400" dirty="0"/>
          </a:p>
        </p:txBody>
      </p:sp>
      <p:sp>
        <p:nvSpPr>
          <p:cNvPr id="71" name="Rectangle 70"/>
          <p:cNvSpPr/>
          <p:nvPr/>
        </p:nvSpPr>
        <p:spPr>
          <a:xfrm>
            <a:off x="4876800" y="609600"/>
            <a:ext cx="1371600" cy="533400"/>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0" name="Straight Arrow Connector 79"/>
          <p:cNvCxnSpPr/>
          <p:nvPr/>
        </p:nvCxnSpPr>
        <p:spPr>
          <a:xfrm>
            <a:off x="6934200" y="1600200"/>
            <a:ext cx="1447800" cy="1143000"/>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10800000" flipV="1">
            <a:off x="3810000" y="304800"/>
            <a:ext cx="3886200" cy="1219200"/>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rot="16200000" flipH="1">
            <a:off x="-609600" y="3962399"/>
            <a:ext cx="2743203" cy="1"/>
          </a:xfrm>
          <a:prstGeom prst="straightConnector1">
            <a:avLst/>
          </a:prstGeom>
          <a:ln w="25400">
            <a:solidFill>
              <a:srgbClr val="92D05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rot="5400000">
            <a:off x="7353696" y="3314302"/>
            <a:ext cx="1447802" cy="794"/>
          </a:xfrm>
          <a:prstGeom prst="straightConnector1">
            <a:avLst/>
          </a:prstGeom>
          <a:ln w="25400">
            <a:solidFill>
              <a:srgbClr val="92D05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a:off x="1295400" y="5638800"/>
            <a:ext cx="609600" cy="1588"/>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8382000" y="4343400"/>
            <a:ext cx="609600" cy="1588"/>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990600" y="76200"/>
            <a:ext cx="6705600" cy="461665"/>
          </a:xfrm>
          <a:prstGeom prst="rect">
            <a:avLst/>
          </a:prstGeom>
          <a:noFill/>
        </p:spPr>
        <p:txBody>
          <a:bodyPr wrap="square" rtlCol="0">
            <a:spAutoFit/>
          </a:bodyPr>
          <a:lstStyle/>
          <a:p>
            <a:pPr algn="ctr"/>
            <a:r>
              <a:rPr lang="en-US" sz="2400" dirty="0" smtClean="0"/>
              <a:t>The </a:t>
            </a:r>
            <a:r>
              <a:rPr lang="en-US" sz="2400" dirty="0" smtClean="0">
                <a:solidFill>
                  <a:srgbClr val="FFFF00"/>
                </a:solidFill>
              </a:rPr>
              <a:t>Appreciation</a:t>
            </a:r>
            <a:r>
              <a:rPr lang="en-US" sz="2400" dirty="0" smtClean="0"/>
              <a:t> </a:t>
            </a:r>
            <a:r>
              <a:rPr lang="en-US" sz="2400" dirty="0" smtClean="0">
                <a:solidFill>
                  <a:srgbClr val="FFFF00"/>
                </a:solidFill>
              </a:rPr>
              <a:t>is Shared</a:t>
            </a:r>
            <a:endParaRPr lang="en-US" sz="2400" dirty="0">
              <a:solidFill>
                <a:srgbClr val="FFFF00"/>
              </a:solidFill>
            </a:endParaRPr>
          </a:p>
        </p:txBody>
      </p:sp>
      <p:sp>
        <p:nvSpPr>
          <p:cNvPr id="73" name="TextBox 72"/>
          <p:cNvSpPr txBox="1"/>
          <p:nvPr/>
        </p:nvSpPr>
        <p:spPr>
          <a:xfrm>
            <a:off x="7391400" y="5334000"/>
            <a:ext cx="1676400" cy="381000"/>
          </a:xfrm>
          <a:prstGeom prst="rect">
            <a:avLst/>
          </a:prstGeom>
          <a:noFill/>
        </p:spPr>
        <p:txBody>
          <a:bodyPr wrap="square" rtlCol="0">
            <a:spAutoFit/>
          </a:bodyPr>
          <a:lstStyle/>
          <a:p>
            <a:pPr algn="ctr"/>
            <a:r>
              <a:rPr lang="en-US" dirty="0" smtClean="0">
                <a:solidFill>
                  <a:schemeClr val="bg1"/>
                </a:solidFill>
              </a:rPr>
              <a:t>Homeowner</a:t>
            </a:r>
            <a:endParaRPr lang="en-US" dirty="0">
              <a:solidFill>
                <a:schemeClr val="bg1"/>
              </a:solidFill>
            </a:endParaRPr>
          </a:p>
        </p:txBody>
      </p:sp>
      <p:sp>
        <p:nvSpPr>
          <p:cNvPr id="74" name="TextBox 73"/>
          <p:cNvSpPr txBox="1"/>
          <p:nvPr/>
        </p:nvSpPr>
        <p:spPr>
          <a:xfrm>
            <a:off x="-76200" y="6477000"/>
            <a:ext cx="1676400" cy="381000"/>
          </a:xfrm>
          <a:prstGeom prst="rect">
            <a:avLst/>
          </a:prstGeom>
          <a:noFill/>
        </p:spPr>
        <p:txBody>
          <a:bodyPr wrap="square" rtlCol="0">
            <a:spAutoFit/>
          </a:bodyPr>
          <a:lstStyle/>
          <a:p>
            <a:pPr algn="ctr"/>
            <a:r>
              <a:rPr lang="en-US" dirty="0" smtClean="0">
                <a:solidFill>
                  <a:schemeClr val="bg1"/>
                </a:solidFill>
              </a:rPr>
              <a:t>Organization</a:t>
            </a:r>
            <a:endParaRPr lang="en-US" dirty="0">
              <a:solidFill>
                <a:schemeClr val="bg1"/>
              </a:solidFill>
            </a:endParaRPr>
          </a:p>
        </p:txBody>
      </p:sp>
      <p:sp>
        <p:nvSpPr>
          <p:cNvPr id="76" name="TextBox 75"/>
          <p:cNvSpPr txBox="1"/>
          <p:nvPr/>
        </p:nvSpPr>
        <p:spPr>
          <a:xfrm>
            <a:off x="3048000" y="609600"/>
            <a:ext cx="3733800" cy="615553"/>
          </a:xfrm>
          <a:prstGeom prst="rect">
            <a:avLst/>
          </a:prstGeom>
          <a:noFill/>
          <a:ln>
            <a:solidFill>
              <a:srgbClr val="92D050"/>
            </a:solidFill>
          </a:ln>
        </p:spPr>
        <p:txBody>
          <a:bodyPr wrap="square" rtlCol="0">
            <a:spAutoFit/>
          </a:bodyPr>
          <a:lstStyle/>
          <a:p>
            <a:pPr algn="ctr"/>
            <a:r>
              <a:rPr lang="en-US" sz="3400" dirty="0" smtClean="0">
                <a:solidFill>
                  <a:srgbClr val="92D050"/>
                </a:solidFill>
              </a:rPr>
              <a:t>$$$$+ $</a:t>
            </a:r>
            <a:r>
              <a:rPr lang="en-US" sz="2400" baseline="-25000" dirty="0" smtClean="0">
                <a:solidFill>
                  <a:srgbClr val="92D050"/>
                </a:solidFill>
              </a:rPr>
              <a:t>Appreciation</a:t>
            </a:r>
            <a:endParaRPr lang="en-US" sz="2400" dirty="0">
              <a:solidFill>
                <a:srgbClr val="92D050"/>
              </a:solidFill>
            </a:endParaRPr>
          </a:p>
        </p:txBody>
      </p:sp>
      <p:sp>
        <p:nvSpPr>
          <p:cNvPr id="81" name="TextBox 80"/>
          <p:cNvSpPr txBox="1"/>
          <p:nvPr/>
        </p:nvSpPr>
        <p:spPr>
          <a:xfrm>
            <a:off x="7315200" y="1981200"/>
            <a:ext cx="2057400" cy="615553"/>
          </a:xfrm>
          <a:prstGeom prst="rect">
            <a:avLst/>
          </a:prstGeom>
          <a:solidFill>
            <a:srgbClr val="92D050"/>
          </a:solidFill>
        </p:spPr>
        <p:txBody>
          <a:bodyPr wrap="square" rtlCol="0">
            <a:spAutoFit/>
          </a:bodyPr>
          <a:lstStyle/>
          <a:p>
            <a:pPr algn="ctr"/>
            <a:r>
              <a:rPr lang="en-US" sz="3400" dirty="0" smtClean="0"/>
              <a:t>$</a:t>
            </a:r>
            <a:r>
              <a:rPr lang="en-US" sz="2400" baseline="-25000" dirty="0" smtClean="0">
                <a:solidFill>
                  <a:prstClr val="black"/>
                </a:solidFill>
              </a:rPr>
              <a:t> Appreciation</a:t>
            </a:r>
            <a:endParaRPr lang="en-US" sz="3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3" cstate="print"/>
          <a:srcRect/>
          <a:stretch>
            <a:fillRect/>
          </a:stretch>
        </p:blipFill>
        <p:spPr bwMode="auto">
          <a:xfrm>
            <a:off x="5486400" y="914400"/>
            <a:ext cx="3618527" cy="359653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cstate="print"/>
          <a:srcRect/>
          <a:stretch>
            <a:fillRect/>
          </a:stretch>
        </p:blipFill>
        <p:spPr bwMode="auto">
          <a:xfrm>
            <a:off x="-152400" y="1000125"/>
            <a:ext cx="3459163" cy="3500194"/>
          </a:xfrm>
          <a:prstGeom prst="rect">
            <a:avLst/>
          </a:prstGeom>
          <a:noFill/>
          <a:ln w="9525">
            <a:noFill/>
            <a:miter lim="800000"/>
            <a:headEnd/>
            <a:tailEnd/>
          </a:ln>
          <a:effectLst/>
        </p:spPr>
      </p:pic>
      <p:sp>
        <p:nvSpPr>
          <p:cNvPr id="2" name="Title 1"/>
          <p:cNvSpPr>
            <a:spLocks noGrp="1"/>
          </p:cNvSpPr>
          <p:nvPr>
            <p:ph type="ctrTitle"/>
          </p:nvPr>
        </p:nvSpPr>
        <p:spPr>
          <a:xfrm>
            <a:off x="304800" y="-152400"/>
            <a:ext cx="8686800" cy="1066800"/>
          </a:xfrm>
        </p:spPr>
        <p:txBody>
          <a:bodyPr>
            <a:normAutofit/>
          </a:bodyPr>
          <a:lstStyle/>
          <a:p>
            <a:pPr>
              <a:spcBef>
                <a:spcPts val="0"/>
              </a:spcBef>
            </a:pPr>
            <a:r>
              <a:rPr lang="en-US" sz="3200" b="1" dirty="0" smtClean="0">
                <a:solidFill>
                  <a:srgbClr val="FFFF00"/>
                </a:solidFill>
              </a:rPr>
              <a:t>How does sharing appreciation work?</a:t>
            </a:r>
          </a:p>
        </p:txBody>
      </p:sp>
      <p:sp>
        <p:nvSpPr>
          <p:cNvPr id="31" name="Right Arrow 30"/>
          <p:cNvSpPr/>
          <p:nvPr/>
        </p:nvSpPr>
        <p:spPr>
          <a:xfrm>
            <a:off x="3132246" y="1214735"/>
            <a:ext cx="2658954" cy="2442865"/>
          </a:xfrm>
          <a:prstGeom prst="rightArrow">
            <a:avLst>
              <a:gd name="adj1" fmla="val 50000"/>
              <a:gd name="adj2" fmla="val 2326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Calibri"/>
              <a:ea typeface="+mn-ea"/>
              <a:cs typeface="+mn-cs"/>
            </a:endParaRPr>
          </a:p>
        </p:txBody>
      </p:sp>
      <p:sp>
        <p:nvSpPr>
          <p:cNvPr id="30" name="TextBox 29"/>
          <p:cNvSpPr txBox="1"/>
          <p:nvPr/>
        </p:nvSpPr>
        <p:spPr>
          <a:xfrm>
            <a:off x="3124200" y="1833266"/>
            <a:ext cx="2438400" cy="1200329"/>
          </a:xfrm>
          <a:prstGeom prst="rect">
            <a:avLst/>
          </a:prstGeom>
          <a:noFill/>
        </p:spPr>
        <p:txBody>
          <a:bodyPr wrap="square" rtlCol="0">
            <a:spAutoFit/>
          </a:bodyPr>
          <a:lstStyle/>
          <a:p>
            <a:pPr algn="l" rtl="0"/>
            <a:r>
              <a:rPr lang="en-US" kern="1200" dirty="0">
                <a:solidFill>
                  <a:prstClr val="white"/>
                </a:solidFill>
                <a:latin typeface="Calibri"/>
                <a:ea typeface="+mn-ea"/>
                <a:cs typeface="+mn-cs"/>
              </a:rPr>
              <a:t>10 years later</a:t>
            </a:r>
          </a:p>
          <a:p>
            <a:pPr algn="l" rtl="0"/>
            <a:r>
              <a:rPr lang="en-US" kern="1200" dirty="0">
                <a:solidFill>
                  <a:prstClr val="white"/>
                </a:solidFill>
                <a:latin typeface="Calibri"/>
                <a:ea typeface="+mn-ea"/>
                <a:cs typeface="+mn-cs"/>
              </a:rPr>
              <a:t>3% annual appreciation</a:t>
            </a:r>
          </a:p>
          <a:p>
            <a:pPr algn="l" rtl="0"/>
            <a:r>
              <a:rPr lang="en-US" kern="1200" dirty="0">
                <a:solidFill>
                  <a:prstClr val="white"/>
                </a:solidFill>
                <a:latin typeface="Calibri"/>
                <a:ea typeface="+mn-ea"/>
                <a:cs typeface="+mn-cs"/>
              </a:rPr>
              <a:t>30 year mortgage</a:t>
            </a:r>
          </a:p>
          <a:p>
            <a:pPr algn="l" rtl="0"/>
            <a:r>
              <a:rPr lang="en-US" kern="1200" dirty="0">
                <a:solidFill>
                  <a:prstClr val="white"/>
                </a:solidFill>
                <a:latin typeface="Calibri"/>
                <a:ea typeface="+mn-ea"/>
                <a:cs typeface="+mn-cs"/>
              </a:rPr>
              <a:t>6% interest rate</a:t>
            </a:r>
          </a:p>
        </p:txBody>
      </p:sp>
      <p:sp>
        <p:nvSpPr>
          <p:cNvPr id="35" name="TextBox 34"/>
          <p:cNvSpPr txBox="1"/>
          <p:nvPr/>
        </p:nvSpPr>
        <p:spPr>
          <a:xfrm>
            <a:off x="533400" y="609600"/>
            <a:ext cx="2354154" cy="461665"/>
          </a:xfrm>
          <a:prstGeom prst="rect">
            <a:avLst/>
          </a:prstGeom>
          <a:noFill/>
        </p:spPr>
        <p:txBody>
          <a:bodyPr wrap="square" rtlCol="0">
            <a:spAutoFit/>
          </a:bodyPr>
          <a:lstStyle/>
          <a:p>
            <a:pPr algn="ctr" rtl="0"/>
            <a:r>
              <a:rPr lang="en-US" sz="2400" kern="1200" dirty="0">
                <a:solidFill>
                  <a:prstClr val="white"/>
                </a:solidFill>
                <a:latin typeface="Calibri"/>
                <a:ea typeface="+mn-ea"/>
                <a:cs typeface="+mn-cs"/>
              </a:rPr>
              <a:t>Purchase: 120 K</a:t>
            </a:r>
          </a:p>
        </p:txBody>
      </p:sp>
      <p:sp>
        <p:nvSpPr>
          <p:cNvPr id="36" name="TextBox 35"/>
          <p:cNvSpPr txBox="1"/>
          <p:nvPr/>
        </p:nvSpPr>
        <p:spPr>
          <a:xfrm>
            <a:off x="6477000" y="609600"/>
            <a:ext cx="1752600" cy="461665"/>
          </a:xfrm>
          <a:prstGeom prst="rect">
            <a:avLst/>
          </a:prstGeom>
          <a:noFill/>
        </p:spPr>
        <p:txBody>
          <a:bodyPr wrap="square" rtlCol="0">
            <a:spAutoFit/>
          </a:bodyPr>
          <a:lstStyle/>
          <a:p>
            <a:pPr algn="ctr" rtl="0"/>
            <a:r>
              <a:rPr lang="en-US" sz="2400" kern="1200" dirty="0">
                <a:solidFill>
                  <a:prstClr val="white"/>
                </a:solidFill>
                <a:latin typeface="Calibri"/>
                <a:ea typeface="+mn-ea"/>
                <a:cs typeface="+mn-cs"/>
              </a:rPr>
              <a:t>Sale: 134 K</a:t>
            </a:r>
          </a:p>
        </p:txBody>
      </p:sp>
      <p:sp>
        <p:nvSpPr>
          <p:cNvPr id="37" name="TextBox 36"/>
          <p:cNvSpPr txBox="1"/>
          <p:nvPr/>
        </p:nvSpPr>
        <p:spPr>
          <a:xfrm>
            <a:off x="5181600" y="4724400"/>
            <a:ext cx="3733800" cy="2308324"/>
          </a:xfrm>
          <a:prstGeom prst="rect">
            <a:avLst/>
          </a:prstGeom>
          <a:noFill/>
        </p:spPr>
        <p:txBody>
          <a:bodyPr wrap="square" rtlCol="0">
            <a:spAutoFit/>
          </a:bodyPr>
          <a:lstStyle/>
          <a:p>
            <a:pPr algn="r" rtl="0"/>
            <a:r>
              <a:rPr lang="en-US" kern="1200" dirty="0">
                <a:solidFill>
                  <a:prstClr val="white"/>
                </a:solidFill>
                <a:latin typeface="Calibri"/>
                <a:ea typeface="+mn-ea"/>
                <a:cs typeface="+mn-cs"/>
              </a:rPr>
              <a:t>HOME OWNER WALKS AWAY WITH…</a:t>
            </a:r>
          </a:p>
          <a:p>
            <a:pPr algn="r" rtl="0"/>
            <a:r>
              <a:rPr lang="en-US" kern="1200" dirty="0">
                <a:solidFill>
                  <a:srgbClr val="00B0F0"/>
                </a:solidFill>
                <a:latin typeface="Calibri"/>
                <a:ea typeface="+mn-ea"/>
                <a:cs typeface="+mn-cs"/>
              </a:rPr>
              <a:t>7,000     (50% of appreciation)</a:t>
            </a:r>
          </a:p>
          <a:p>
            <a:pPr algn="r" rtl="0"/>
            <a:r>
              <a:rPr lang="en-US" kern="1200" dirty="0">
                <a:solidFill>
                  <a:srgbClr val="00B0F0"/>
                </a:solidFill>
                <a:latin typeface="Calibri"/>
                <a:ea typeface="+mn-ea"/>
                <a:cs typeface="+mn-cs"/>
              </a:rPr>
              <a:t>5,000              (down payment)</a:t>
            </a:r>
          </a:p>
          <a:p>
            <a:pPr algn="r" rtl="0"/>
            <a:r>
              <a:rPr lang="en-US" kern="1200" dirty="0">
                <a:solidFill>
                  <a:srgbClr val="00B0F0"/>
                </a:solidFill>
                <a:latin typeface="Calibri"/>
                <a:ea typeface="+mn-ea"/>
                <a:cs typeface="+mn-cs"/>
              </a:rPr>
              <a:t>14,000            (paid off principal)</a:t>
            </a:r>
          </a:p>
          <a:p>
            <a:pPr algn="r" rtl="0">
              <a:buFontTx/>
              <a:buChar char="-"/>
            </a:pPr>
            <a:r>
              <a:rPr lang="en-US" kern="1200" dirty="0">
                <a:solidFill>
                  <a:prstClr val="white"/>
                </a:solidFill>
                <a:latin typeface="Calibri"/>
                <a:ea typeface="+mn-ea"/>
                <a:cs typeface="+mn-cs"/>
              </a:rPr>
              <a:t>4,000                  (closing costs)</a:t>
            </a:r>
          </a:p>
          <a:p>
            <a:pPr algn="r" rtl="0">
              <a:buFontTx/>
              <a:buChar char="-"/>
            </a:pPr>
            <a:endParaRPr lang="en-US" kern="1200" dirty="0">
              <a:solidFill>
                <a:prstClr val="white"/>
              </a:solidFill>
              <a:latin typeface="Calibri"/>
              <a:ea typeface="+mn-ea"/>
              <a:cs typeface="+mn-cs"/>
            </a:endParaRPr>
          </a:p>
          <a:p>
            <a:pPr algn="r" rtl="0"/>
            <a:r>
              <a:rPr lang="en-US" kern="1200" dirty="0">
                <a:solidFill>
                  <a:prstClr val="white"/>
                </a:solidFill>
                <a:latin typeface="Calibri"/>
                <a:ea typeface="+mn-ea"/>
                <a:cs typeface="+mn-cs"/>
              </a:rPr>
              <a:t>$22,000                               TOTAL              </a:t>
            </a:r>
          </a:p>
          <a:p>
            <a:pPr algn="r" rtl="0"/>
            <a:endParaRPr lang="en-US" kern="1200" dirty="0">
              <a:solidFill>
                <a:prstClr val="white"/>
              </a:solidFill>
              <a:latin typeface="Calibri"/>
              <a:ea typeface="+mn-ea"/>
              <a:cs typeface="+mn-cs"/>
            </a:endParaRPr>
          </a:p>
        </p:txBody>
      </p:sp>
      <p:sp>
        <p:nvSpPr>
          <p:cNvPr id="19" name="TextBox 18"/>
          <p:cNvSpPr txBox="1"/>
          <p:nvPr/>
        </p:nvSpPr>
        <p:spPr>
          <a:xfrm>
            <a:off x="-457200" y="4724400"/>
            <a:ext cx="3733800" cy="2308324"/>
          </a:xfrm>
          <a:prstGeom prst="rect">
            <a:avLst/>
          </a:prstGeom>
          <a:noFill/>
        </p:spPr>
        <p:txBody>
          <a:bodyPr wrap="square" rtlCol="0">
            <a:spAutoFit/>
          </a:bodyPr>
          <a:lstStyle/>
          <a:p>
            <a:pPr algn="r" rtl="0"/>
            <a:r>
              <a:rPr lang="en-US" kern="1200" dirty="0">
                <a:solidFill>
                  <a:prstClr val="white"/>
                </a:solidFill>
                <a:latin typeface="Calibri"/>
                <a:ea typeface="+mn-ea"/>
                <a:cs typeface="+mn-cs"/>
              </a:rPr>
              <a:t>LOCAL STEWARD REINVESTS…</a:t>
            </a:r>
          </a:p>
          <a:p>
            <a:pPr algn="r" rtl="0"/>
            <a:r>
              <a:rPr lang="en-US" kern="1200" dirty="0">
                <a:solidFill>
                  <a:srgbClr val="C0504D"/>
                </a:solidFill>
                <a:latin typeface="Calibri"/>
                <a:ea typeface="+mn-ea"/>
                <a:cs typeface="+mn-cs"/>
              </a:rPr>
              <a:t>7,000     (50% of appreciation)</a:t>
            </a:r>
          </a:p>
          <a:p>
            <a:pPr algn="r" rtl="0"/>
            <a:r>
              <a:rPr lang="en-US" kern="1200" dirty="0">
                <a:solidFill>
                  <a:srgbClr val="C0504D"/>
                </a:solidFill>
                <a:latin typeface="Calibri"/>
                <a:ea typeface="+mn-ea"/>
                <a:cs typeface="+mn-cs"/>
              </a:rPr>
              <a:t>30,000     (pre-existing subsidy)</a:t>
            </a:r>
          </a:p>
          <a:p>
            <a:pPr algn="r" rtl="0"/>
            <a:endParaRPr lang="en-US" kern="1200" dirty="0">
              <a:solidFill>
                <a:prstClr val="white"/>
              </a:solidFill>
              <a:latin typeface="Calibri"/>
              <a:ea typeface="+mn-ea"/>
              <a:cs typeface="+mn-cs"/>
            </a:endParaRPr>
          </a:p>
          <a:p>
            <a:pPr algn="r" rtl="0"/>
            <a:endParaRPr lang="en-US" kern="1200" dirty="0">
              <a:solidFill>
                <a:prstClr val="white"/>
              </a:solidFill>
              <a:latin typeface="Calibri"/>
              <a:ea typeface="+mn-ea"/>
              <a:cs typeface="+mn-cs"/>
            </a:endParaRPr>
          </a:p>
          <a:p>
            <a:pPr algn="r" rtl="0"/>
            <a:endParaRPr lang="en-US" kern="1200" dirty="0">
              <a:solidFill>
                <a:prstClr val="white"/>
              </a:solidFill>
              <a:latin typeface="Calibri"/>
              <a:ea typeface="+mn-ea"/>
              <a:cs typeface="+mn-cs"/>
            </a:endParaRPr>
          </a:p>
          <a:p>
            <a:pPr algn="r" rtl="0"/>
            <a:r>
              <a:rPr lang="en-US" kern="1200" dirty="0">
                <a:solidFill>
                  <a:prstClr val="white"/>
                </a:solidFill>
                <a:latin typeface="Calibri"/>
                <a:ea typeface="+mn-ea"/>
                <a:cs typeface="+mn-cs"/>
              </a:rPr>
              <a:t>$37,000                               TOTAL              </a:t>
            </a:r>
          </a:p>
          <a:p>
            <a:pPr algn="r" rtl="0"/>
            <a:endParaRPr lang="en-US" kern="1200" dirty="0">
              <a:solidFill>
                <a:prstClr val="white"/>
              </a:solidFill>
              <a:latin typeface="Calibri"/>
              <a:ea typeface="+mn-ea"/>
              <a:cs typeface="+mn-cs"/>
            </a:endParaRPr>
          </a:p>
        </p:txBody>
      </p:sp>
      <p:cxnSp>
        <p:nvCxnSpPr>
          <p:cNvPr id="28" name="Straight Connector 27"/>
          <p:cNvCxnSpPr/>
          <p:nvPr/>
        </p:nvCxnSpPr>
        <p:spPr>
          <a:xfrm>
            <a:off x="228600" y="4646612"/>
            <a:ext cx="8686800" cy="1588"/>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0" y="0"/>
            <a:ext cx="9144000" cy="6858000"/>
          </a:xfrm>
          <a:prstGeom prst="rect">
            <a:avLst/>
          </a:prstGeom>
          <a:noFill/>
          <a:ln w="1270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Calibri"/>
              <a:ea typeface="+mn-ea"/>
              <a:cs typeface="+mn-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228600" y="1676400"/>
            <a:ext cx="2743200" cy="411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6172200" y="1676400"/>
            <a:ext cx="2743200" cy="411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3200400" y="1676400"/>
            <a:ext cx="2743200" cy="411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52400" y="76200"/>
            <a:ext cx="8763000" cy="1219200"/>
          </a:xfrm>
        </p:spPr>
        <p:txBody>
          <a:bodyPr>
            <a:normAutofit/>
          </a:bodyPr>
          <a:lstStyle/>
          <a:p>
            <a:pPr>
              <a:spcBef>
                <a:spcPts val="0"/>
              </a:spcBef>
            </a:pPr>
            <a:r>
              <a:rPr lang="en-US" b="1" dirty="0" smtClean="0">
                <a:solidFill>
                  <a:schemeClr val="bg1"/>
                </a:solidFill>
              </a:rPr>
              <a:t>Bringing it all together: </a:t>
            </a:r>
          </a:p>
          <a:p>
            <a:pPr>
              <a:spcBef>
                <a:spcPts val="0"/>
              </a:spcBef>
            </a:pPr>
            <a:r>
              <a:rPr lang="en-US" b="1" dirty="0" smtClean="0">
                <a:solidFill>
                  <a:schemeClr val="bg1"/>
                </a:solidFill>
              </a:rPr>
              <a:t>The Transformative Potential  of Shared Equity </a:t>
            </a:r>
          </a:p>
          <a:p>
            <a:pPr>
              <a:spcBef>
                <a:spcPts val="0"/>
              </a:spcBef>
            </a:pPr>
            <a:endParaRPr lang="en-US" sz="1000" dirty="0" smtClean="0">
              <a:solidFill>
                <a:schemeClr val="bg1"/>
              </a:solidFill>
              <a:latin typeface="Arial Narrow" pitchFamily="34" charset="0"/>
              <a:cs typeface="Arial" pitchFamily="34" charset="0"/>
            </a:endParaRPr>
          </a:p>
          <a:p>
            <a:pPr>
              <a:spcBef>
                <a:spcPts val="0"/>
              </a:spcBef>
            </a:pPr>
            <a:endParaRPr lang="en-US" sz="1000" dirty="0">
              <a:solidFill>
                <a:schemeClr val="bg1"/>
              </a:solidFill>
              <a:latin typeface="Arial Narrow" pitchFamily="34" charset="0"/>
              <a:cs typeface="Arial" pitchFamily="34" charset="0"/>
            </a:endParaRPr>
          </a:p>
        </p:txBody>
      </p:sp>
      <p:sp>
        <p:nvSpPr>
          <p:cNvPr id="4" name="Rectangle 3"/>
          <p:cNvSpPr/>
          <p:nvPr/>
        </p:nvSpPr>
        <p:spPr>
          <a:xfrm>
            <a:off x="0" y="0"/>
            <a:ext cx="9144000" cy="6858000"/>
          </a:xfrm>
          <a:prstGeom prst="rect">
            <a:avLst/>
          </a:prstGeom>
          <a:noFill/>
          <a:ln w="1270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762000" y="1748135"/>
            <a:ext cx="1752600" cy="830997"/>
          </a:xfrm>
          <a:prstGeom prst="rect">
            <a:avLst/>
          </a:prstGeom>
          <a:noFill/>
        </p:spPr>
        <p:txBody>
          <a:bodyPr wrap="square" rtlCol="0">
            <a:spAutoFit/>
          </a:bodyPr>
          <a:lstStyle/>
          <a:p>
            <a:r>
              <a:rPr lang="en-US" sz="2400" b="1" u="sng" cap="small" dirty="0" smtClean="0">
                <a:solidFill>
                  <a:schemeClr val="bg1"/>
                </a:solidFill>
              </a:rPr>
              <a:t>Individual/ household </a:t>
            </a:r>
            <a:endParaRPr lang="en-US" sz="2400" b="1" u="sng" cap="small" dirty="0">
              <a:solidFill>
                <a:schemeClr val="bg1"/>
              </a:solidFill>
            </a:endParaRPr>
          </a:p>
        </p:txBody>
      </p:sp>
      <p:sp>
        <p:nvSpPr>
          <p:cNvPr id="35" name="TextBox 34"/>
          <p:cNvSpPr txBox="1"/>
          <p:nvPr/>
        </p:nvSpPr>
        <p:spPr>
          <a:xfrm>
            <a:off x="3048000" y="1683603"/>
            <a:ext cx="3124200" cy="830997"/>
          </a:xfrm>
          <a:prstGeom prst="rect">
            <a:avLst/>
          </a:prstGeom>
          <a:noFill/>
        </p:spPr>
        <p:txBody>
          <a:bodyPr wrap="square" rtlCol="0">
            <a:spAutoFit/>
          </a:bodyPr>
          <a:lstStyle/>
          <a:p>
            <a:pPr algn="ctr"/>
            <a:r>
              <a:rPr lang="en-US" sz="2400" b="1" u="sng" cap="small" dirty="0" smtClean="0">
                <a:solidFill>
                  <a:schemeClr val="bg1"/>
                </a:solidFill>
              </a:rPr>
              <a:t>Community Development </a:t>
            </a:r>
            <a:endParaRPr lang="en-US" sz="2400" b="1" u="sng" cap="small" dirty="0">
              <a:solidFill>
                <a:schemeClr val="bg1"/>
              </a:solidFill>
            </a:endParaRPr>
          </a:p>
        </p:txBody>
      </p:sp>
      <p:sp>
        <p:nvSpPr>
          <p:cNvPr id="15" name="TextBox 14"/>
          <p:cNvSpPr txBox="1"/>
          <p:nvPr/>
        </p:nvSpPr>
        <p:spPr>
          <a:xfrm>
            <a:off x="6248400" y="1748135"/>
            <a:ext cx="2514600" cy="461665"/>
          </a:xfrm>
          <a:prstGeom prst="rect">
            <a:avLst/>
          </a:prstGeom>
          <a:noFill/>
        </p:spPr>
        <p:txBody>
          <a:bodyPr wrap="square" rtlCol="0">
            <a:spAutoFit/>
          </a:bodyPr>
          <a:lstStyle/>
          <a:p>
            <a:pPr algn="r"/>
            <a:r>
              <a:rPr lang="en-US" sz="2400" b="1" u="sng" cap="small" dirty="0" smtClean="0">
                <a:solidFill>
                  <a:schemeClr val="bg1"/>
                </a:solidFill>
              </a:rPr>
              <a:t> National Economy </a:t>
            </a:r>
            <a:endParaRPr lang="en-US" sz="2400" b="1" u="sng" cap="small" dirty="0">
              <a:solidFill>
                <a:schemeClr val="bg1"/>
              </a:solidFill>
            </a:endParaRPr>
          </a:p>
        </p:txBody>
      </p:sp>
      <p:sp>
        <p:nvSpPr>
          <p:cNvPr id="21" name="TextBox 20"/>
          <p:cNvSpPr txBox="1"/>
          <p:nvPr/>
        </p:nvSpPr>
        <p:spPr>
          <a:xfrm>
            <a:off x="3276600" y="2782431"/>
            <a:ext cx="2590800" cy="1938992"/>
          </a:xfrm>
          <a:prstGeom prst="rect">
            <a:avLst/>
          </a:prstGeom>
          <a:noFill/>
        </p:spPr>
        <p:txBody>
          <a:bodyPr wrap="square" rtlCol="0">
            <a:spAutoFit/>
          </a:bodyPr>
          <a:lstStyle/>
          <a:p>
            <a:pPr algn="ctr"/>
            <a:r>
              <a:rPr lang="en-US" sz="2000" dirty="0" smtClean="0">
                <a:solidFill>
                  <a:schemeClr val="bg1"/>
                </a:solidFill>
                <a:latin typeface="Arial Narrow" pitchFamily="34" charset="0"/>
              </a:rPr>
              <a:t>To develop disenfranchised communities through civic engagement, social capital, and neighborhood investment </a:t>
            </a:r>
            <a:endParaRPr lang="en-US" sz="2000" dirty="0">
              <a:solidFill>
                <a:schemeClr val="bg1"/>
              </a:solidFill>
              <a:latin typeface="Arial Narrow" pitchFamily="34" charset="0"/>
            </a:endParaRPr>
          </a:p>
        </p:txBody>
      </p:sp>
      <p:sp>
        <p:nvSpPr>
          <p:cNvPr id="22" name="TextBox 21"/>
          <p:cNvSpPr txBox="1"/>
          <p:nvPr/>
        </p:nvSpPr>
        <p:spPr>
          <a:xfrm>
            <a:off x="304800" y="2782431"/>
            <a:ext cx="2590800" cy="1938992"/>
          </a:xfrm>
          <a:prstGeom prst="rect">
            <a:avLst/>
          </a:prstGeom>
          <a:noFill/>
        </p:spPr>
        <p:txBody>
          <a:bodyPr wrap="square" rtlCol="0">
            <a:spAutoFit/>
          </a:bodyPr>
          <a:lstStyle/>
          <a:p>
            <a:pPr algn="ctr"/>
            <a:r>
              <a:rPr lang="en-US" sz="2000" dirty="0" smtClean="0">
                <a:solidFill>
                  <a:schemeClr val="bg1"/>
                </a:solidFill>
                <a:latin typeface="Arial Narrow" pitchFamily="34" charset="0"/>
              </a:rPr>
              <a:t>To improve the quality of life for individuals through safe living conditions, wealth-accumulation, and increased  well-being  and liberty</a:t>
            </a:r>
            <a:endParaRPr lang="en-US" sz="2000" dirty="0">
              <a:solidFill>
                <a:schemeClr val="bg1"/>
              </a:solidFill>
              <a:latin typeface="Arial Narrow" pitchFamily="34" charset="0"/>
            </a:endParaRPr>
          </a:p>
        </p:txBody>
      </p:sp>
      <p:sp>
        <p:nvSpPr>
          <p:cNvPr id="23" name="TextBox 22"/>
          <p:cNvSpPr txBox="1"/>
          <p:nvPr/>
        </p:nvSpPr>
        <p:spPr>
          <a:xfrm>
            <a:off x="6248400" y="2782431"/>
            <a:ext cx="2590800" cy="1015663"/>
          </a:xfrm>
          <a:prstGeom prst="rect">
            <a:avLst/>
          </a:prstGeom>
          <a:noFill/>
        </p:spPr>
        <p:txBody>
          <a:bodyPr wrap="square" rtlCol="0">
            <a:spAutoFit/>
          </a:bodyPr>
          <a:lstStyle/>
          <a:p>
            <a:pPr algn="ctr"/>
            <a:r>
              <a:rPr lang="en-US" sz="2000" dirty="0" smtClean="0">
                <a:solidFill>
                  <a:schemeClr val="bg1"/>
                </a:solidFill>
                <a:latin typeface="Arial Narrow" pitchFamily="34" charset="0"/>
              </a:rPr>
              <a:t>To promote more local control of capital investment in housing</a:t>
            </a:r>
            <a:endParaRPr lang="en-US" sz="2000" dirty="0">
              <a:solidFill>
                <a:schemeClr val="bg1"/>
              </a:solidFill>
              <a:latin typeface="Arial Narrow"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640</TotalTime>
  <Words>2768</Words>
  <Application>Microsoft Office PowerPoint</Application>
  <PresentationFormat>On-screen Show (4:3)</PresentationFormat>
  <Paragraphs>406</Paragraphs>
  <Slides>39</Slides>
  <Notes>39</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2_Office Theme</vt:lpstr>
      <vt:lpstr>Shared Equity Housing: Something in between Renting and Owning</vt:lpstr>
      <vt:lpstr>Overview of Talk</vt:lpstr>
      <vt:lpstr>Ecology of Housing and Human Development</vt:lpstr>
      <vt:lpstr>Homeownership and Wealth*</vt:lpstr>
      <vt:lpstr>Housing Affordability 2009</vt:lpstr>
      <vt:lpstr>Housing Affordability 2009</vt:lpstr>
      <vt:lpstr>Racial and SES differences in Appreciation</vt:lpstr>
      <vt:lpstr>Common Barriers to Homeownership*</vt:lpstr>
      <vt:lpstr>Our Study and the Context of the Crisis </vt:lpstr>
      <vt:lpstr>Individual Responsibility</vt:lpstr>
      <vt:lpstr>“My story’s just like hers, except”  </vt:lpstr>
      <vt:lpstr>Slide 12</vt:lpstr>
      <vt:lpstr>Sense of Unfairness</vt:lpstr>
      <vt:lpstr>The Non-interventionist State</vt:lpstr>
      <vt:lpstr>The Non-interventionist State</vt:lpstr>
      <vt:lpstr>Radical Risk</vt:lpstr>
      <vt:lpstr>Tarnished Dreams</vt:lpstr>
      <vt:lpstr>Debating Blame</vt:lpstr>
      <vt:lpstr>Personal Responsibility and Full Citizenship</vt:lpstr>
      <vt:lpstr>Personal Responsibility and Full Citizenship</vt:lpstr>
      <vt:lpstr>Suggestions From the Grassroots</vt:lpstr>
      <vt:lpstr>Foreclosure</vt:lpstr>
      <vt:lpstr>Homeownership, Debt and Foreclosure</vt:lpstr>
      <vt:lpstr>Homeownership, Debt and Foreclosure (Community Level)</vt:lpstr>
      <vt:lpstr>Supply and Cost Issues</vt:lpstr>
      <vt:lpstr>Homelessness Rising</vt:lpstr>
      <vt:lpstr>Slide 27</vt:lpstr>
      <vt:lpstr>Slide 28</vt:lpstr>
      <vt:lpstr>Slide 29</vt:lpstr>
      <vt:lpstr>Slide 30</vt:lpstr>
      <vt:lpstr>Slide 31</vt:lpstr>
      <vt:lpstr>Slide 32</vt:lpstr>
      <vt:lpstr>Slide 33</vt:lpstr>
      <vt:lpstr>Slide 34</vt:lpstr>
      <vt:lpstr>Slide 35</vt:lpstr>
      <vt:lpstr>Slide 36</vt:lpstr>
      <vt:lpstr>Slide 37</vt:lpstr>
      <vt:lpstr>How does sharing appreciation work?</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Emily Thaden</dc:creator>
  <cp:lastModifiedBy>Ronee Francis</cp:lastModifiedBy>
  <cp:revision>37</cp:revision>
  <dcterms:created xsi:type="dcterms:W3CDTF">2009-10-15T20:08:59Z</dcterms:created>
  <dcterms:modified xsi:type="dcterms:W3CDTF">2010-09-15T20:27:36Z</dcterms:modified>
</cp:coreProperties>
</file>